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3"/>
  </p:notesMasterIdLst>
  <p:handoutMasterIdLst>
    <p:handoutMasterId r:id="rId54"/>
  </p:handoutMasterIdLst>
  <p:sldIdLst>
    <p:sldId id="288" r:id="rId5"/>
    <p:sldId id="292" r:id="rId6"/>
    <p:sldId id="263" r:id="rId7"/>
    <p:sldId id="264" r:id="rId8"/>
    <p:sldId id="257" r:id="rId9"/>
    <p:sldId id="294" r:id="rId10"/>
    <p:sldId id="300" r:id="rId11"/>
    <p:sldId id="302" r:id="rId12"/>
    <p:sldId id="301" r:id="rId13"/>
    <p:sldId id="305" r:id="rId14"/>
    <p:sldId id="295" r:id="rId15"/>
    <p:sldId id="297" r:id="rId16"/>
    <p:sldId id="296" r:id="rId17"/>
    <p:sldId id="309" r:id="rId18"/>
    <p:sldId id="312" r:id="rId19"/>
    <p:sldId id="310" r:id="rId20"/>
    <p:sldId id="311" r:id="rId21"/>
    <p:sldId id="313" r:id="rId22"/>
    <p:sldId id="314" r:id="rId23"/>
    <p:sldId id="315" r:id="rId24"/>
    <p:sldId id="316" r:id="rId25"/>
    <p:sldId id="298" r:id="rId26"/>
    <p:sldId id="303" r:id="rId27"/>
    <p:sldId id="306" r:id="rId28"/>
    <p:sldId id="304" r:id="rId29"/>
    <p:sldId id="262" r:id="rId30"/>
    <p:sldId id="293" r:id="rId31"/>
    <p:sldId id="307" r:id="rId32"/>
    <p:sldId id="286" r:id="rId33"/>
    <p:sldId id="266" r:id="rId34"/>
    <p:sldId id="267" r:id="rId35"/>
    <p:sldId id="268" r:id="rId36"/>
    <p:sldId id="269" r:id="rId37"/>
    <p:sldId id="270" r:id="rId38"/>
    <p:sldId id="271" r:id="rId39"/>
    <p:sldId id="272" r:id="rId40"/>
    <p:sldId id="287" r:id="rId41"/>
    <p:sldId id="274" r:id="rId42"/>
    <p:sldId id="275" r:id="rId43"/>
    <p:sldId id="276" r:id="rId44"/>
    <p:sldId id="277" r:id="rId45"/>
    <p:sldId id="278" r:id="rId46"/>
    <p:sldId id="279" r:id="rId47"/>
    <p:sldId id="280" r:id="rId48"/>
    <p:sldId id="281" r:id="rId49"/>
    <p:sldId id="282" r:id="rId50"/>
    <p:sldId id="283" r:id="rId51"/>
    <p:sldId id="284" r:id="rId5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4D4D4D"/>
    <a:srgbClr val="FDFDBC"/>
    <a:srgbClr val="006F83"/>
    <a:srgbClr val="7A0000"/>
    <a:srgbClr val="AF6666"/>
    <a:srgbClr val="3D8C41"/>
    <a:srgbClr val="32A1A6"/>
    <a:srgbClr val="EBEB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3" autoAdjust="0"/>
    <p:restoredTop sz="91009" autoAdjust="0"/>
  </p:normalViewPr>
  <p:slideViewPr>
    <p:cSldViewPr snapToGrid="0" showGuides="1">
      <p:cViewPr varScale="1">
        <p:scale>
          <a:sx n="74" d="100"/>
          <a:sy n="74" d="100"/>
        </p:scale>
        <p:origin x="200" y="712"/>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r>
              <a:rPr lang="en-SG" sz="1400" b="1" dirty="0">
                <a:solidFill>
                  <a:srgbClr val="000000"/>
                </a:solidFill>
              </a:rPr>
              <a:t>Investment</a:t>
            </a:r>
            <a:r>
              <a:rPr lang="en-SG" sz="1400" b="1" baseline="0" dirty="0">
                <a:solidFill>
                  <a:srgbClr val="000000"/>
                </a:solidFill>
              </a:rPr>
              <a:t> in renewable energy, by technology (USD)</a:t>
            </a:r>
            <a:endParaRPr lang="en-SG" sz="1400" b="1" dirty="0">
              <a:solidFill>
                <a:srgbClr val="000000"/>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810744676965779"/>
          <c:y val="0.11404755162432133"/>
          <c:w val="0.84002374927550572"/>
          <c:h val="0.58491531801417618"/>
        </c:manualLayout>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extLst>
            <c:ext xmlns:c16="http://schemas.microsoft.com/office/drawing/2014/chart" uri="{C3380CC4-5D6E-409C-BE32-E72D297353CC}">
              <c16:uniqueId val="{00000000-C3B4-EB4E-B484-D310CA54B6CE}"/>
            </c:ext>
          </c:extLst>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extLst>
            <c:ext xmlns:c16="http://schemas.microsoft.com/office/drawing/2014/chart" uri="{C3380CC4-5D6E-409C-BE32-E72D297353CC}">
              <c16:uniqueId val="{00000001-C3B4-EB4E-B484-D310CA54B6CE}"/>
            </c:ext>
          </c:extLst>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extLst>
            <c:ext xmlns:c16="http://schemas.microsoft.com/office/drawing/2014/chart" uri="{C3380CC4-5D6E-409C-BE32-E72D297353CC}">
              <c16:uniqueId val="{00000002-C3B4-EB4E-B484-D310CA54B6CE}"/>
            </c:ext>
          </c:extLst>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extLst>
            <c:ext xmlns:c16="http://schemas.microsoft.com/office/drawing/2014/chart" uri="{C3380CC4-5D6E-409C-BE32-E72D297353CC}">
              <c16:uniqueId val="{00000003-C3B4-EB4E-B484-D310CA54B6CE}"/>
            </c:ext>
          </c:extLst>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extLst>
            <c:ext xmlns:c16="http://schemas.microsoft.com/office/drawing/2014/chart" uri="{C3380CC4-5D6E-409C-BE32-E72D297353CC}">
              <c16:uniqueId val="{00000004-C3B4-EB4E-B484-D310CA54B6CE}"/>
            </c:ext>
          </c:extLst>
        </c:ser>
        <c:ser>
          <c:idx val="5"/>
          <c:order val="5"/>
          <c:tx>
            <c:strRef>
              <c:f>Sheet1!$G$1</c:f>
              <c:strCache>
                <c:ptCount val="1"/>
                <c:pt idx="0">
                  <c:v>Wind energy</c:v>
                </c:pt>
              </c:strCache>
            </c:strRef>
          </c:tx>
          <c:spPr>
            <a:solidFill>
              <a:schemeClr val="tx1"/>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extLst>
            <c:ext xmlns:c16="http://schemas.microsoft.com/office/drawing/2014/chart" uri="{C3380CC4-5D6E-409C-BE32-E72D297353CC}">
              <c16:uniqueId val="{00000005-C3B4-EB4E-B484-D310CA54B6CE}"/>
            </c:ext>
          </c:extLst>
        </c:ser>
        <c:ser>
          <c:idx val="6"/>
          <c:order val="6"/>
          <c:tx>
            <c:strRef>
              <c:f>Sheet1!$H$1</c:f>
              <c:strCache>
                <c:ptCount val="1"/>
                <c:pt idx="0">
                  <c:v>Solar energy</c:v>
                </c:pt>
              </c:strCache>
            </c:strRef>
          </c:tx>
          <c:spPr>
            <a:solidFill>
              <a:schemeClr val="bg2"/>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extLst>
            <c:ext xmlns:c16="http://schemas.microsoft.com/office/drawing/2014/chart" uri="{C3380CC4-5D6E-409C-BE32-E72D297353CC}">
              <c16:uniqueId val="{00000006-C3B4-EB4E-B484-D310CA54B6CE}"/>
            </c:ext>
          </c:extLst>
        </c:ser>
        <c:dLbls>
          <c:showLegendKey val="0"/>
          <c:showVal val="0"/>
          <c:showCatName val="0"/>
          <c:showSerName val="0"/>
          <c:showPercent val="0"/>
          <c:showBubbleSize val="0"/>
        </c:dLbls>
        <c:axId val="-1992496128"/>
        <c:axId val="-1992502112"/>
      </c:areaChart>
      <c:catAx>
        <c:axId val="-1992496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92502112"/>
        <c:crosses val="autoZero"/>
        <c:auto val="1"/>
        <c:lblAlgn val="ctr"/>
        <c:lblOffset val="100"/>
        <c:noMultiLvlLbl val="0"/>
      </c:catAx>
      <c:valAx>
        <c:axId val="-1992502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992496128"/>
        <c:crosses val="autoZero"/>
        <c:crossBetween val="midCat"/>
        <c:dispUnits>
          <c:builtInUnit val="billions"/>
          <c:dispUnitsLbl>
            <c:spPr>
              <a:noFill/>
              <a:ln>
                <a:noFill/>
              </a:ln>
              <a:effectLst/>
            </c:spPr>
            <c:txPr>
              <a:bodyPr rot="-54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9.3762097805047215E-3"/>
          <c:y val="0.80575796182823445"/>
          <c:w val="0.96965194843139402"/>
          <c:h val="0.1757163607001754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dirty="0">
                <a:solidFill>
                  <a:srgbClr val="000000"/>
                </a:solidFill>
              </a:rPr>
              <a:t>Growth of solar</a:t>
            </a:r>
            <a:r>
              <a:rPr lang="en-SG" sz="1400" b="1" baseline="0" dirty="0">
                <a:solidFill>
                  <a:srgbClr val="000000"/>
                </a:solidFill>
              </a:rPr>
              <a:t> energy vs. wind energy</a:t>
            </a:r>
            <a:endParaRPr lang="en-SG" sz="1400" b="1" dirty="0">
              <a:solidFill>
                <a:srgbClr val="000000"/>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0752719888033672"/>
          <c:y val="0.12125098754585176"/>
          <c:w val="0.86671921847739364"/>
          <c:h val="0.69119239675419597"/>
        </c:manualLayout>
      </c:layout>
      <c:lineChart>
        <c:grouping val="standard"/>
        <c:varyColors val="0"/>
        <c:ser>
          <c:idx val="0"/>
          <c:order val="0"/>
          <c:tx>
            <c:strRef>
              <c:f>Sheet1!$B$1</c:f>
              <c:strCache>
                <c:ptCount val="1"/>
                <c:pt idx="0">
                  <c:v>Wind energy</c:v>
                </c:pt>
              </c:strCache>
            </c:strRef>
          </c:tx>
          <c:spPr>
            <a:ln w="57150" cap="rnd">
              <a:solidFill>
                <a:schemeClr val="tx1"/>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smooth val="0"/>
          <c:extLst>
            <c:ext xmlns:c16="http://schemas.microsoft.com/office/drawing/2014/chart" uri="{C3380CC4-5D6E-409C-BE32-E72D297353CC}">
              <c16:uniqueId val="{00000000-2630-6949-9B42-DC23559E7818}"/>
            </c:ext>
          </c:extLst>
        </c:ser>
        <c:ser>
          <c:idx val="1"/>
          <c:order val="1"/>
          <c:tx>
            <c:strRef>
              <c:f>Sheet1!$C$1</c:f>
              <c:strCache>
                <c:ptCount val="1"/>
                <c:pt idx="0">
                  <c:v>Solar energy</c:v>
                </c:pt>
              </c:strCache>
            </c:strRef>
          </c:tx>
          <c:spPr>
            <a:ln w="57150" cap="rnd">
              <a:solidFill>
                <a:schemeClr val="bg2"/>
              </a:solidFill>
              <a:round/>
            </a:ln>
            <a:effectLst/>
          </c:spPr>
          <c:marker>
            <c:symbol val="none"/>
          </c:marke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smooth val="0"/>
          <c:extLst>
            <c:ext xmlns:c16="http://schemas.microsoft.com/office/drawing/2014/chart" uri="{C3380CC4-5D6E-409C-BE32-E72D297353CC}">
              <c16:uniqueId val="{00000001-2630-6949-9B42-DC23559E7818}"/>
            </c:ext>
          </c:extLst>
        </c:ser>
        <c:dLbls>
          <c:showLegendKey val="0"/>
          <c:showVal val="0"/>
          <c:showCatName val="0"/>
          <c:showSerName val="0"/>
          <c:showPercent val="0"/>
          <c:showBubbleSize val="0"/>
        </c:dLbls>
        <c:smooth val="0"/>
        <c:axId val="-1230076896"/>
        <c:axId val="-1230075264"/>
      </c:lineChart>
      <c:catAx>
        <c:axId val="-123007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30075264"/>
        <c:crosses val="autoZero"/>
        <c:auto val="1"/>
        <c:lblAlgn val="ctr"/>
        <c:lblOffset val="100"/>
        <c:noMultiLvlLbl val="0"/>
      </c:catAx>
      <c:valAx>
        <c:axId val="-12300752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30076896"/>
        <c:crosses val="autoZero"/>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rgbClr val="000000"/>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a:solidFill>
                  <a:srgbClr val="000000"/>
                </a:solidFill>
                <a:latin typeface="+mn-lt"/>
                <a:ea typeface="+mn-ea"/>
                <a:cs typeface="+mn-cs"/>
              </a:rPr>
              <a:t>Renewable energy generation, World</a:t>
            </a:r>
          </a:p>
        </c:rich>
      </c:tx>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3176893376849574"/>
          <c:y val="0.12125098754585176"/>
          <c:w val="0.83960495442150485"/>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6.3111110000000003E-3</c:v>
                </c:pt>
                <c:pt idx="20">
                  <c:v>1.1747475E-2</c:v>
                </c:pt>
                <c:pt idx="21">
                  <c:v>1.5183838E-2</c:v>
                </c:pt>
                <c:pt idx="22">
                  <c:v>1.0603029999999999E-2</c:v>
                </c:pt>
                <c:pt idx="23">
                  <c:v>1.019596E-2</c:v>
                </c:pt>
                <c:pt idx="24">
                  <c:v>0.26222324000000002</c:v>
                </c:pt>
                <c:pt idx="25">
                  <c:v>0.38829493999999998</c:v>
                </c:pt>
                <c:pt idx="26">
                  <c:v>0.50520290000000001</c:v>
                </c:pt>
                <c:pt idx="27">
                  <c:v>0.46658509999999997</c:v>
                </c:pt>
                <c:pt idx="28">
                  <c:v>0.55669754999999999</c:v>
                </c:pt>
                <c:pt idx="29">
                  <c:v>0.59701395000000002</c:v>
                </c:pt>
                <c:pt idx="30">
                  <c:v>0.63881379999999999</c:v>
                </c:pt>
                <c:pt idx="31">
                  <c:v>0.69920795999999996</c:v>
                </c:pt>
                <c:pt idx="32">
                  <c:v>0.74958480000000005</c:v>
                </c:pt>
                <c:pt idx="33">
                  <c:v>0.81178899999999998</c:v>
                </c:pt>
                <c:pt idx="34">
                  <c:v>0.90519689999999997</c:v>
                </c:pt>
                <c:pt idx="35">
                  <c:v>1.0589701</c:v>
                </c:pt>
                <c:pt idx="36">
                  <c:v>1.4232853999999999</c:v>
                </c:pt>
                <c:pt idx="37">
                  <c:v>1.7990196000000001</c:v>
                </c:pt>
                <c:pt idx="38">
                  <c:v>2.2551038000000001</c:v>
                </c:pt>
                <c:pt idx="39">
                  <c:v>2.9715216</c:v>
                </c:pt>
                <c:pt idx="40">
                  <c:v>4.1871099999999997</c:v>
                </c:pt>
                <c:pt idx="41">
                  <c:v>5.7618390000000002</c:v>
                </c:pt>
                <c:pt idx="42">
                  <c:v>7.8179097000000004</c:v>
                </c:pt>
                <c:pt idx="43">
                  <c:v>12.697423000000001</c:v>
                </c:pt>
                <c:pt idx="44">
                  <c:v>21.073972999999999</c:v>
                </c:pt>
                <c:pt idx="45">
                  <c:v>33.911270000000002</c:v>
                </c:pt>
                <c:pt idx="46">
                  <c:v>65.582319999999996</c:v>
                </c:pt>
                <c:pt idx="47">
                  <c:v>101.54088</c:v>
                </c:pt>
                <c:pt idx="48">
                  <c:v>138.60146</c:v>
                </c:pt>
                <c:pt idx="49">
                  <c:v>196.35650000000001</c:v>
                </c:pt>
                <c:pt idx="50">
                  <c:v>254.73972000000001</c:v>
                </c:pt>
                <c:pt idx="51">
                  <c:v>327.58422999999999</c:v>
                </c:pt>
                <c:pt idx="52">
                  <c:v>445.46627999999998</c:v>
                </c:pt>
                <c:pt idx="53">
                  <c:v>576.23090000000002</c:v>
                </c:pt>
                <c:pt idx="54">
                  <c:v>703.94976999999994</c:v>
                </c:pt>
                <c:pt idx="55">
                  <c:v>846.22940000000006</c:v>
                </c:pt>
                <c:pt idx="56">
                  <c:v>1032.5011999999999</c:v>
                </c:pt>
              </c:numCache>
            </c:numRef>
          </c:val>
          <c:smooth val="0"/>
          <c:extLst>
            <c:ext xmlns:c16="http://schemas.microsoft.com/office/drawing/2014/chart" uri="{C3380CC4-5D6E-409C-BE32-E72D297353CC}">
              <c16:uniqueId val="{00000000-A837-DA4F-8105-94ED3C17E03D}"/>
            </c:ext>
          </c:extLst>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3.0000000000000001E-3</c:v>
                </c:pt>
                <c:pt idx="14">
                  <c:v>6.0000000000000001E-3</c:v>
                </c:pt>
                <c:pt idx="15">
                  <c:v>1.0500000000000001E-2</c:v>
                </c:pt>
                <c:pt idx="16">
                  <c:v>1.0500000000000001E-2</c:v>
                </c:pt>
                <c:pt idx="17">
                  <c:v>1.8499999999999999E-2</c:v>
                </c:pt>
                <c:pt idx="18">
                  <c:v>3.2794950000000003E-2</c:v>
                </c:pt>
                <c:pt idx="19">
                  <c:v>4.4755556000000002E-2</c:v>
                </c:pt>
                <c:pt idx="20">
                  <c:v>6.4220205000000002E-2</c:v>
                </c:pt>
                <c:pt idx="21">
                  <c:v>0.13883132000000001</c:v>
                </c:pt>
                <c:pt idx="22">
                  <c:v>0.19537677000000001</c:v>
                </c:pt>
                <c:pt idx="23">
                  <c:v>0.33157979999999998</c:v>
                </c:pt>
                <c:pt idx="24">
                  <c:v>2.6497766999999999</c:v>
                </c:pt>
                <c:pt idx="25">
                  <c:v>3.6324706</c:v>
                </c:pt>
                <c:pt idx="26">
                  <c:v>4.0867066000000003</c:v>
                </c:pt>
                <c:pt idx="27">
                  <c:v>4.733212</c:v>
                </c:pt>
                <c:pt idx="28">
                  <c:v>5.6975689999999997</c:v>
                </c:pt>
                <c:pt idx="29">
                  <c:v>7.1229300000000002</c:v>
                </c:pt>
                <c:pt idx="30">
                  <c:v>8.2619240000000005</c:v>
                </c:pt>
                <c:pt idx="31">
                  <c:v>9.2045999999999992</c:v>
                </c:pt>
                <c:pt idx="32">
                  <c:v>12.017817000000001</c:v>
                </c:pt>
                <c:pt idx="33">
                  <c:v>15.92126</c:v>
                </c:pt>
                <c:pt idx="34">
                  <c:v>21.216173000000001</c:v>
                </c:pt>
                <c:pt idx="35">
                  <c:v>31.407433999999999</c:v>
                </c:pt>
                <c:pt idx="36">
                  <c:v>38.381450000000001</c:v>
                </c:pt>
                <c:pt idx="37">
                  <c:v>52.344783999999997</c:v>
                </c:pt>
                <c:pt idx="38">
                  <c:v>63.285397000000003</c:v>
                </c:pt>
                <c:pt idx="39">
                  <c:v>85.626189999999994</c:v>
                </c:pt>
                <c:pt idx="40">
                  <c:v>104.64433</c:v>
                </c:pt>
                <c:pt idx="41">
                  <c:v>133.49827999999999</c:v>
                </c:pt>
                <c:pt idx="42">
                  <c:v>171.5067</c:v>
                </c:pt>
                <c:pt idx="43">
                  <c:v>221.41104000000001</c:v>
                </c:pt>
                <c:pt idx="44">
                  <c:v>276.79253999999997</c:v>
                </c:pt>
                <c:pt idx="45">
                  <c:v>346.4246</c:v>
                </c:pt>
                <c:pt idx="46">
                  <c:v>440.38376</c:v>
                </c:pt>
                <c:pt idx="47">
                  <c:v>530.49645999999996</c:v>
                </c:pt>
                <c:pt idx="48">
                  <c:v>635.50509999999997</c:v>
                </c:pt>
                <c:pt idx="49">
                  <c:v>705.8537</c:v>
                </c:pt>
                <c:pt idx="50">
                  <c:v>831.34375</c:v>
                </c:pt>
                <c:pt idx="51">
                  <c:v>962.10170000000005</c:v>
                </c:pt>
                <c:pt idx="52">
                  <c:v>1140.3931</c:v>
                </c:pt>
                <c:pt idx="53">
                  <c:v>1269.9792</c:v>
                </c:pt>
                <c:pt idx="54">
                  <c:v>1420.5441000000001</c:v>
                </c:pt>
                <c:pt idx="55">
                  <c:v>1596.4282000000001</c:v>
                </c:pt>
                <c:pt idx="56">
                  <c:v>1861.9398000000001</c:v>
                </c:pt>
              </c:numCache>
            </c:numRef>
          </c:val>
          <c:smooth val="0"/>
          <c:extLst>
            <c:ext xmlns:c16="http://schemas.microsoft.com/office/drawing/2014/chart" uri="{C3380CC4-5D6E-409C-BE32-E72D297353CC}">
              <c16:uniqueId val="{00000001-A837-DA4F-8105-94ED3C17E03D}"/>
            </c:ext>
          </c:extLst>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923.19806000000005</c:v>
                </c:pt>
                <c:pt idx="1">
                  <c:v>983.81695999999999</c:v>
                </c:pt>
                <c:pt idx="2">
                  <c:v>1005.7424</c:v>
                </c:pt>
                <c:pt idx="3">
                  <c:v>1059.2887000000001</c:v>
                </c:pt>
                <c:pt idx="4">
                  <c:v>1121.7424000000001</c:v>
                </c:pt>
                <c:pt idx="5">
                  <c:v>1174.6496999999999</c:v>
                </c:pt>
                <c:pt idx="6">
                  <c:v>1227.2421999999999</c:v>
                </c:pt>
                <c:pt idx="7">
                  <c:v>1284.6289999999999</c:v>
                </c:pt>
                <c:pt idx="8">
                  <c:v>1303.0129999999999</c:v>
                </c:pt>
                <c:pt idx="9">
                  <c:v>1431.2317</c:v>
                </c:pt>
                <c:pt idx="10">
                  <c:v>1448.8833999999999</c:v>
                </c:pt>
                <c:pt idx="11">
                  <c:v>1443.1366</c:v>
                </c:pt>
                <c:pt idx="12">
                  <c:v>1491.6723999999999</c:v>
                </c:pt>
                <c:pt idx="13">
                  <c:v>1614.3823</c:v>
                </c:pt>
                <c:pt idx="14">
                  <c:v>1695.1862000000001</c:v>
                </c:pt>
                <c:pt idx="15">
                  <c:v>1731.6493</c:v>
                </c:pt>
                <c:pt idx="16">
                  <c:v>1768.9036000000001</c:v>
                </c:pt>
                <c:pt idx="17">
                  <c:v>1800.9081000000001</c:v>
                </c:pt>
                <c:pt idx="18">
                  <c:v>1877.7689</c:v>
                </c:pt>
                <c:pt idx="19">
                  <c:v>1941.3733999999999</c:v>
                </c:pt>
                <c:pt idx="20">
                  <c:v>1979.7819999999999</c:v>
                </c:pt>
                <c:pt idx="21">
                  <c:v>2006.5929000000001</c:v>
                </c:pt>
                <c:pt idx="22">
                  <c:v>2033.778</c:v>
                </c:pt>
                <c:pt idx="23">
                  <c:v>2098.9470000000001</c:v>
                </c:pt>
                <c:pt idx="24">
                  <c:v>2087.7932000000001</c:v>
                </c:pt>
                <c:pt idx="25">
                  <c:v>2158.7433999999998</c:v>
                </c:pt>
                <c:pt idx="26">
                  <c:v>2209.0585999999998</c:v>
                </c:pt>
                <c:pt idx="27">
                  <c:v>2208.4602</c:v>
                </c:pt>
                <c:pt idx="28">
                  <c:v>2341.4575</c:v>
                </c:pt>
                <c:pt idx="29">
                  <c:v>2356.1958</c:v>
                </c:pt>
                <c:pt idx="30">
                  <c:v>2483.6790000000001</c:v>
                </c:pt>
                <c:pt idx="31">
                  <c:v>2517.0254</c:v>
                </c:pt>
                <c:pt idx="32">
                  <c:v>2561.0300000000002</c:v>
                </c:pt>
                <c:pt idx="33">
                  <c:v>2580.9958000000001</c:v>
                </c:pt>
                <c:pt idx="34">
                  <c:v>2600.5432000000001</c:v>
                </c:pt>
                <c:pt idx="35">
                  <c:v>2646.6669999999999</c:v>
                </c:pt>
                <c:pt idx="36">
                  <c:v>2578.6819999999998</c:v>
                </c:pt>
                <c:pt idx="37">
                  <c:v>2626.26</c:v>
                </c:pt>
                <c:pt idx="38">
                  <c:v>2622.8213000000001</c:v>
                </c:pt>
                <c:pt idx="39">
                  <c:v>2816.4531000000002</c:v>
                </c:pt>
                <c:pt idx="40">
                  <c:v>2911.2815000000001</c:v>
                </c:pt>
                <c:pt idx="41">
                  <c:v>3022.0857000000001</c:v>
                </c:pt>
                <c:pt idx="42">
                  <c:v>3072.8923</c:v>
                </c:pt>
                <c:pt idx="43">
                  <c:v>3251.431</c:v>
                </c:pt>
                <c:pt idx="44">
                  <c:v>3246.4140000000002</c:v>
                </c:pt>
                <c:pt idx="45">
                  <c:v>3429.21</c:v>
                </c:pt>
                <c:pt idx="46">
                  <c:v>3492.6718999999998</c:v>
                </c:pt>
                <c:pt idx="47">
                  <c:v>3641.9110000000001</c:v>
                </c:pt>
                <c:pt idx="48">
                  <c:v>3788.3323</c:v>
                </c:pt>
                <c:pt idx="49">
                  <c:v>3889.0219999999999</c:v>
                </c:pt>
                <c:pt idx="50">
                  <c:v>3878.3681999999999</c:v>
                </c:pt>
                <c:pt idx="51">
                  <c:v>4012.4524000000001</c:v>
                </c:pt>
                <c:pt idx="52">
                  <c:v>4069.9827</c:v>
                </c:pt>
                <c:pt idx="53">
                  <c:v>4183.1665000000003</c:v>
                </c:pt>
                <c:pt idx="54">
                  <c:v>4231.3770000000004</c:v>
                </c:pt>
                <c:pt idx="55">
                  <c:v>4345.99</c:v>
                </c:pt>
                <c:pt idx="56">
                  <c:v>4273.8275999999996</c:v>
                </c:pt>
              </c:numCache>
            </c:numRef>
          </c:val>
          <c:smooth val="0"/>
          <c:extLst>
            <c:ext xmlns:c16="http://schemas.microsoft.com/office/drawing/2014/chart" uri="{C3380CC4-5D6E-409C-BE32-E72D297353CC}">
              <c16:uniqueId val="{00000002-A837-DA4F-8105-94ED3C17E03D}"/>
            </c:ext>
          </c:extLst>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17.985230999999999</c:v>
                </c:pt>
                <c:pt idx="1">
                  <c:v>19.806007000000001</c:v>
                </c:pt>
                <c:pt idx="2">
                  <c:v>19.98657</c:v>
                </c:pt>
                <c:pt idx="3">
                  <c:v>22.120045000000001</c:v>
                </c:pt>
                <c:pt idx="4">
                  <c:v>23.257964999999999</c:v>
                </c:pt>
                <c:pt idx="5">
                  <c:v>25.701896999999999</c:v>
                </c:pt>
                <c:pt idx="6">
                  <c:v>27.888293999999998</c:v>
                </c:pt>
                <c:pt idx="7">
                  <c:v>29.888774999999999</c:v>
                </c:pt>
                <c:pt idx="8">
                  <c:v>32.095849999999999</c:v>
                </c:pt>
                <c:pt idx="9">
                  <c:v>34.289085</c:v>
                </c:pt>
                <c:pt idx="10">
                  <c:v>34.812080000000002</c:v>
                </c:pt>
                <c:pt idx="11">
                  <c:v>38.791049999999998</c:v>
                </c:pt>
                <c:pt idx="12">
                  <c:v>40.892040000000001</c:v>
                </c:pt>
                <c:pt idx="13">
                  <c:v>43.29665</c:v>
                </c:pt>
                <c:pt idx="14">
                  <c:v>46.499256000000003</c:v>
                </c:pt>
                <c:pt idx="15">
                  <c:v>49.717464</c:v>
                </c:pt>
                <c:pt idx="16">
                  <c:v>53.486170000000001</c:v>
                </c:pt>
                <c:pt idx="17">
                  <c:v>61.708953999999999</c:v>
                </c:pt>
                <c:pt idx="18">
                  <c:v>68.354929999999996</c:v>
                </c:pt>
                <c:pt idx="19">
                  <c:v>76.346149999999994</c:v>
                </c:pt>
                <c:pt idx="20">
                  <c:v>79.071579999999997</c:v>
                </c:pt>
                <c:pt idx="21">
                  <c:v>85.915379999999999</c:v>
                </c:pt>
                <c:pt idx="22">
                  <c:v>91.96002</c:v>
                </c:pt>
                <c:pt idx="23">
                  <c:v>94.601906</c:v>
                </c:pt>
                <c:pt idx="24">
                  <c:v>104.530365</c:v>
                </c:pt>
                <c:pt idx="25">
                  <c:v>117.1966</c:v>
                </c:pt>
                <c:pt idx="26">
                  <c:v>122.23440600000001</c:v>
                </c:pt>
                <c:pt idx="27">
                  <c:v>131.13733999999999</c:v>
                </c:pt>
                <c:pt idx="28">
                  <c:v>135.51931999999999</c:v>
                </c:pt>
                <c:pt idx="29">
                  <c:v>140.64367999999999</c:v>
                </c:pt>
                <c:pt idx="30">
                  <c:v>146.61672999999999</c:v>
                </c:pt>
                <c:pt idx="31">
                  <c:v>150.68288999999999</c:v>
                </c:pt>
                <c:pt idx="32">
                  <c:v>161.39072999999999</c:v>
                </c:pt>
                <c:pt idx="33">
                  <c:v>168.1891</c:v>
                </c:pt>
                <c:pt idx="34">
                  <c:v>176.61984000000001</c:v>
                </c:pt>
                <c:pt idx="35">
                  <c:v>184.75020000000001</c:v>
                </c:pt>
                <c:pt idx="36">
                  <c:v>191.89410000000001</c:v>
                </c:pt>
                <c:pt idx="37">
                  <c:v>206.54245</c:v>
                </c:pt>
                <c:pt idx="38">
                  <c:v>218.14294000000001</c:v>
                </c:pt>
                <c:pt idx="39">
                  <c:v>235.69623000000001</c:v>
                </c:pt>
                <c:pt idx="40">
                  <c:v>255.08170999999999</c:v>
                </c:pt>
                <c:pt idx="41">
                  <c:v>271.76044000000002</c:v>
                </c:pt>
                <c:pt idx="42">
                  <c:v>294.84307999999999</c:v>
                </c:pt>
                <c:pt idx="43">
                  <c:v>315.41872999999998</c:v>
                </c:pt>
                <c:pt idx="44">
                  <c:v>338.81403</c:v>
                </c:pt>
                <c:pt idx="45">
                  <c:v>380.77746999999999</c:v>
                </c:pt>
                <c:pt idx="46">
                  <c:v>402.35525999999999</c:v>
                </c:pt>
                <c:pt idx="47">
                  <c:v>435.71636999999998</c:v>
                </c:pt>
                <c:pt idx="48">
                  <c:v>470.99590000000001</c:v>
                </c:pt>
                <c:pt idx="49">
                  <c:v>510.2568</c:v>
                </c:pt>
                <c:pt idx="50">
                  <c:v>551.10130000000004</c:v>
                </c:pt>
                <c:pt idx="51">
                  <c:v>559.96019999999999</c:v>
                </c:pt>
                <c:pt idx="52">
                  <c:v>596.42049999999995</c:v>
                </c:pt>
                <c:pt idx="53">
                  <c:v>643.03204000000005</c:v>
                </c:pt>
                <c:pt idx="54">
                  <c:v>674.74536000000001</c:v>
                </c:pt>
                <c:pt idx="55">
                  <c:v>703.91643999999997</c:v>
                </c:pt>
                <c:pt idx="56">
                  <c:v>762.78264999999999</c:v>
                </c:pt>
              </c:numCache>
            </c:numRef>
          </c:val>
          <c:smooth val="0"/>
          <c:extLst>
            <c:ext xmlns:c16="http://schemas.microsoft.com/office/drawing/2014/chart" uri="{C3380CC4-5D6E-409C-BE32-E72D297353CC}">
              <c16:uniqueId val="{00000003-A837-DA4F-8105-94ED3C17E03D}"/>
            </c:ext>
          </c:extLst>
        </c:ser>
        <c:dLbls>
          <c:showLegendKey val="0"/>
          <c:showVal val="0"/>
          <c:showCatName val="0"/>
          <c:showSerName val="0"/>
          <c:showPercent val="0"/>
          <c:showBubbleSize val="0"/>
        </c:dLbls>
        <c:smooth val="0"/>
        <c:axId val="-1194393472"/>
        <c:axId val="-1194386944"/>
      </c:lineChart>
      <c:catAx>
        <c:axId val="-119439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86944"/>
        <c:crosses val="autoZero"/>
        <c:auto val="1"/>
        <c:lblAlgn val="ctr"/>
        <c:lblOffset val="100"/>
        <c:noMultiLvlLbl val="0"/>
      </c:catAx>
      <c:valAx>
        <c:axId val="-119438694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93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SG" sz="1400" b="1" i="0" baseline="0" dirty="0">
                <a:effectLst/>
              </a:rPr>
              <a:t>Renewable energy generation, U.S.</a:t>
            </a:r>
            <a:endParaRPr lang="en-SG" sz="1100" dirty="0">
              <a:effectLs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1552260784796647"/>
          <c:y val="0.12125098754585176"/>
          <c:w val="0.85587063700758481"/>
          <c:h val="0.64793226803657833"/>
        </c:manualLayout>
      </c:layout>
      <c:lineChart>
        <c:grouping val="standard"/>
        <c:varyColors val="0"/>
        <c:ser>
          <c:idx val="0"/>
          <c:order val="0"/>
          <c:tx>
            <c:strRef>
              <c:f>Sheet1!$B$1</c:f>
              <c:strCache>
                <c:ptCount val="1"/>
                <c:pt idx="0">
                  <c:v>Solar Generation - TWh</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c:ext xmlns:c16="http://schemas.microsoft.com/office/drawing/2014/chart" uri="{C3380CC4-5D6E-409C-BE32-E72D297353CC}">
              <c16:uniqueId val="{00000000-18B3-514F-B633-C1EE594C5E39}"/>
            </c:ext>
          </c:extLst>
        </c:ser>
        <c:ser>
          <c:idx val="1"/>
          <c:order val="1"/>
          <c:tx>
            <c:strRef>
              <c:f>Sheet1!$C$1</c:f>
              <c:strCache>
                <c:ptCount val="1"/>
                <c:pt idx="0">
                  <c:v>Wind Generation - TWh</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c:ext xmlns:c16="http://schemas.microsoft.com/office/drawing/2014/chart" uri="{C3380CC4-5D6E-409C-BE32-E72D297353CC}">
              <c16:uniqueId val="{00000001-18B3-514F-B633-C1EE594C5E39}"/>
            </c:ext>
          </c:extLst>
        </c:ser>
        <c:ser>
          <c:idx val="2"/>
          <c:order val="2"/>
          <c:tx>
            <c:strRef>
              <c:f>Sheet1!$D$1</c:f>
              <c:strCache>
                <c:ptCount val="1"/>
                <c:pt idx="0">
                  <c:v>Hydro Generation - TWh</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c:ext xmlns:c16="http://schemas.microsoft.com/office/drawing/2014/chart" uri="{C3380CC4-5D6E-409C-BE32-E72D297353CC}">
              <c16:uniqueId val="{00000002-18B3-514F-B633-C1EE594C5E39}"/>
            </c:ext>
          </c:extLst>
        </c:ser>
        <c:ser>
          <c:idx val="3"/>
          <c:order val="3"/>
          <c:tx>
            <c:strRef>
              <c:f>Sheet1!$E$1</c:f>
              <c:strCache>
                <c:ptCount val="1"/>
                <c:pt idx="0">
                  <c:v>Geo Biomass Other - TWh</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c:ext xmlns:c16="http://schemas.microsoft.com/office/drawing/2014/chart" uri="{C3380CC4-5D6E-409C-BE32-E72D297353CC}">
              <c16:uniqueId val="{00000003-18B3-514F-B633-C1EE594C5E39}"/>
            </c:ext>
          </c:extLst>
        </c:ser>
        <c:dLbls>
          <c:showLegendKey val="0"/>
          <c:showVal val="0"/>
          <c:showCatName val="0"/>
          <c:showSerName val="0"/>
          <c:showPercent val="0"/>
          <c:showBubbleSize val="0"/>
        </c:dLbls>
        <c:smooth val="0"/>
        <c:axId val="-962617984"/>
        <c:axId val="-962616352"/>
      </c:lineChart>
      <c:catAx>
        <c:axId val="-96261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962616352"/>
        <c:crosses val="autoZero"/>
        <c:auto val="1"/>
        <c:lblAlgn val="ctr"/>
        <c:lblOffset val="100"/>
        <c:noMultiLvlLbl val="0"/>
      </c:catAx>
      <c:valAx>
        <c:axId val="-96261635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0"/>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962617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a:solidFill>
                  <a:srgbClr val="000000"/>
                </a:solidFill>
                <a:latin typeface="+mn-lt"/>
                <a:ea typeface="+mn-ea"/>
                <a:cs typeface="+mn-cs"/>
              </a:rPr>
              <a:t>Annual Capacity Additions, U.S.</a:t>
            </a:r>
          </a:p>
        </c:rich>
      </c:tx>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835658591188699"/>
          <c:y val="0.12125098754585176"/>
          <c:w val="0.86301730227811357"/>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c:ext xmlns:c16="http://schemas.microsoft.com/office/drawing/2014/chart" uri="{C3380CC4-5D6E-409C-BE32-E72D297353CC}">
              <c16:uniqueId val="{00000000-2C1E-0C4D-B915-46ACE018BE19}"/>
            </c:ext>
          </c:extLst>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c:ext xmlns:c16="http://schemas.microsoft.com/office/drawing/2014/chart" uri="{C3380CC4-5D6E-409C-BE32-E72D297353CC}">
              <c16:uniqueId val="{00000001-2C1E-0C4D-B915-46ACE018BE19}"/>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c:ext xmlns:c16="http://schemas.microsoft.com/office/drawing/2014/chart" uri="{C3380CC4-5D6E-409C-BE32-E72D297353CC}">
              <c16:uniqueId val="{00000002-2C1E-0C4D-B915-46ACE018BE19}"/>
            </c:ext>
          </c:extLst>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c:ext xmlns:c16="http://schemas.microsoft.com/office/drawing/2014/chart" uri="{C3380CC4-5D6E-409C-BE32-E72D297353CC}">
              <c16:uniqueId val="{00000003-2C1E-0C4D-B915-46ACE018BE19}"/>
            </c:ext>
          </c:extLst>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c:ext xmlns:c16="http://schemas.microsoft.com/office/drawing/2014/chart" uri="{C3380CC4-5D6E-409C-BE32-E72D297353CC}">
              <c16:uniqueId val="{00000004-2C1E-0C4D-B915-46ACE018BE19}"/>
            </c:ext>
          </c:extLst>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c:ext xmlns:c16="http://schemas.microsoft.com/office/drawing/2014/chart" uri="{C3380CC4-5D6E-409C-BE32-E72D297353CC}">
              <c16:uniqueId val="{00000005-2C1E-0C4D-B915-46ACE018BE19}"/>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c:ext xmlns:c16="http://schemas.microsoft.com/office/drawing/2014/chart" uri="{C3380CC4-5D6E-409C-BE32-E72D297353CC}">
              <c16:uniqueId val="{00000006-2C1E-0C4D-B915-46ACE018BE19}"/>
            </c:ext>
          </c:extLst>
        </c:ser>
        <c:dLbls>
          <c:showLegendKey val="0"/>
          <c:showVal val="0"/>
          <c:showCatName val="0"/>
          <c:showSerName val="0"/>
          <c:showPercent val="0"/>
          <c:showBubbleSize val="0"/>
        </c:dLbls>
        <c:gapWidth val="150"/>
        <c:overlap val="100"/>
        <c:axId val="-1194392928"/>
        <c:axId val="-1194389120"/>
      </c:barChart>
      <c:catAx>
        <c:axId val="-119439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89120"/>
        <c:crosses val="autoZero"/>
        <c:auto val="1"/>
        <c:lblAlgn val="ctr"/>
        <c:lblOffset val="100"/>
        <c:noMultiLvlLbl val="0"/>
      </c:catAx>
      <c:valAx>
        <c:axId val="-119438912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4.3937787308221529E-3"/>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194392928"/>
        <c:crosses val="autoZero"/>
        <c:crossBetween val="between"/>
      </c:valAx>
      <c:spPr>
        <a:noFill/>
        <a:ln>
          <a:noFill/>
        </a:ln>
        <a:effectLst/>
      </c:spPr>
    </c:plotArea>
    <c:legend>
      <c:legendPos val="b"/>
      <c:layout>
        <c:manualLayout>
          <c:xMode val="edge"/>
          <c:yMode val="edge"/>
          <c:x val="0.10208852890816608"/>
          <c:y val="0.85041419586233324"/>
          <c:w val="0.85903609704731576"/>
          <c:h val="0.1322817526506196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r>
              <a:rPr lang="en-SG" sz="14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4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6.7706201358976467E-2"/>
          <c:y val="8.375887599058314E-2"/>
          <c:w val="0.90366768178367929"/>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chemeClr val="bg2"/>
              </a:solidFill>
              <a:ln w="28575">
                <a:noFill/>
              </a:ln>
              <a:effectLst/>
            </c:spPr>
            <c:extLst>
              <c:ext xmlns:c16="http://schemas.microsoft.com/office/drawing/2014/chart" uri="{C3380CC4-5D6E-409C-BE32-E72D297353CC}">
                <c16:uniqueId val="{00000001-FDF2-554B-B3DB-DAEDE792760F}"/>
              </c:ext>
            </c:extLst>
          </c:dPt>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c:ext xmlns:c16="http://schemas.microsoft.com/office/drawing/2014/chart" uri="{C3380CC4-5D6E-409C-BE32-E72D297353CC}">
              <c16:uniqueId val="{00000002-FDF2-554B-B3DB-DAEDE792760F}"/>
            </c:ext>
          </c:extLst>
        </c:ser>
        <c:dLbls>
          <c:showLegendKey val="0"/>
          <c:showVal val="0"/>
          <c:showCatName val="0"/>
          <c:showSerName val="0"/>
          <c:showPercent val="0"/>
          <c:showBubbleSize val="0"/>
        </c:dLbls>
        <c:gapWidth val="100"/>
        <c:overlap val="100"/>
        <c:axId val="-1204941072"/>
        <c:axId val="-1204940528"/>
      </c:barChart>
      <c:catAx>
        <c:axId val="-120494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04940528"/>
        <c:crosses val="autoZero"/>
        <c:auto val="1"/>
        <c:lblAlgn val="ctr"/>
        <c:lblOffset val="100"/>
        <c:noMultiLvlLbl val="0"/>
      </c:catAx>
      <c:valAx>
        <c:axId val="-12049405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04941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Marine energy</c:v>
                </c:pt>
              </c:strCache>
            </c:strRef>
          </c:tx>
          <c:spPr>
            <a:solidFill>
              <a:schemeClr val="accent1"/>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0</c:v>
                </c:pt>
                <c:pt idx="1">
                  <c:v>100000000</c:v>
                </c:pt>
                <c:pt idx="2">
                  <c:v>100000000</c:v>
                </c:pt>
                <c:pt idx="3">
                  <c:v>700000000</c:v>
                </c:pt>
                <c:pt idx="4">
                  <c:v>200000000</c:v>
                </c:pt>
                <c:pt idx="5">
                  <c:v>300000000</c:v>
                </c:pt>
                <c:pt idx="6">
                  <c:v>300000000</c:v>
                </c:pt>
                <c:pt idx="7">
                  <c:v>300000000</c:v>
                </c:pt>
                <c:pt idx="8">
                  <c:v>300000000</c:v>
                </c:pt>
                <c:pt idx="9">
                  <c:v>200000000</c:v>
                </c:pt>
                <c:pt idx="10">
                  <c:v>400000000</c:v>
                </c:pt>
                <c:pt idx="11">
                  <c:v>200000000</c:v>
                </c:pt>
                <c:pt idx="12">
                  <c:v>200000000</c:v>
                </c:pt>
                <c:pt idx="13">
                  <c:v>200000000</c:v>
                </c:pt>
                <c:pt idx="14">
                  <c:v>200000000</c:v>
                </c:pt>
              </c:numCache>
            </c:numRef>
          </c:val>
          <c:extLst>
            <c:ext xmlns:c16="http://schemas.microsoft.com/office/drawing/2014/chart" uri="{C3380CC4-5D6E-409C-BE32-E72D297353CC}">
              <c16:uniqueId val="{00000000-C315-EE4C-9AA7-3350F2BF44B6}"/>
            </c:ext>
          </c:extLst>
        </c:ser>
        <c:ser>
          <c:idx val="1"/>
          <c:order val="1"/>
          <c:tx>
            <c:strRef>
              <c:f>Sheet1!$C$1</c:f>
              <c:strCache>
                <c:ptCount val="1"/>
                <c:pt idx="0">
                  <c:v>Small hydropower</c:v>
                </c:pt>
              </c:strCache>
            </c:strRef>
          </c:tx>
          <c:spPr>
            <a:solidFill>
              <a:schemeClr val="accent2"/>
            </a:solidFill>
            <a:ln>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2800000000</c:v>
                </c:pt>
                <c:pt idx="1">
                  <c:v>7400000000</c:v>
                </c:pt>
                <c:pt idx="2">
                  <c:v>6800000000</c:v>
                </c:pt>
                <c:pt idx="3">
                  <c:v>6400000000</c:v>
                </c:pt>
                <c:pt idx="4">
                  <c:v>7600000000</c:v>
                </c:pt>
                <c:pt idx="5">
                  <c:v>5900000000</c:v>
                </c:pt>
                <c:pt idx="6">
                  <c:v>8200000000</c:v>
                </c:pt>
                <c:pt idx="7">
                  <c:v>7700000000</c:v>
                </c:pt>
                <c:pt idx="8">
                  <c:v>6300000000</c:v>
                </c:pt>
                <c:pt idx="9">
                  <c:v>5700000000</c:v>
                </c:pt>
                <c:pt idx="10">
                  <c:v>7400000000</c:v>
                </c:pt>
                <c:pt idx="11">
                  <c:v>4000000000</c:v>
                </c:pt>
                <c:pt idx="12">
                  <c:v>4400000000</c:v>
                </c:pt>
                <c:pt idx="13">
                  <c:v>3800000000</c:v>
                </c:pt>
                <c:pt idx="14">
                  <c:v>900000000</c:v>
                </c:pt>
              </c:numCache>
            </c:numRef>
          </c:val>
          <c:extLst>
            <c:ext xmlns:c16="http://schemas.microsoft.com/office/drawing/2014/chart" uri="{C3380CC4-5D6E-409C-BE32-E72D297353CC}">
              <c16:uniqueId val="{00000001-C315-EE4C-9AA7-3350F2BF44B6}"/>
            </c:ext>
          </c:extLst>
        </c:ser>
        <c:ser>
          <c:idx val="2"/>
          <c:order val="2"/>
          <c:tx>
            <c:strRef>
              <c:f>Sheet1!$D$1</c:f>
              <c:strCache>
                <c:ptCount val="1"/>
                <c:pt idx="0">
                  <c:v>Geothermal energy</c:v>
                </c:pt>
              </c:strCache>
            </c:strRef>
          </c:tx>
          <c:spPr>
            <a:solidFill>
              <a:schemeClr val="accent3"/>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1100000000</c:v>
                </c:pt>
                <c:pt idx="1">
                  <c:v>800000000</c:v>
                </c:pt>
                <c:pt idx="2">
                  <c:v>1300000000</c:v>
                </c:pt>
                <c:pt idx="3">
                  <c:v>1700000000</c:v>
                </c:pt>
                <c:pt idx="4">
                  <c:v>1700000000</c:v>
                </c:pt>
                <c:pt idx="5">
                  <c:v>2500000000</c:v>
                </c:pt>
                <c:pt idx="6">
                  <c:v>2800000000</c:v>
                </c:pt>
                <c:pt idx="7">
                  <c:v>3800000000</c:v>
                </c:pt>
                <c:pt idx="8">
                  <c:v>1700000000</c:v>
                </c:pt>
                <c:pt idx="9">
                  <c:v>2700000000</c:v>
                </c:pt>
                <c:pt idx="10">
                  <c:v>2900000000</c:v>
                </c:pt>
                <c:pt idx="11">
                  <c:v>2500000000</c:v>
                </c:pt>
                <c:pt idx="12">
                  <c:v>2700000000</c:v>
                </c:pt>
                <c:pt idx="13">
                  <c:v>2300000000</c:v>
                </c:pt>
                <c:pt idx="14">
                  <c:v>2300000000</c:v>
                </c:pt>
              </c:numCache>
            </c:numRef>
          </c:val>
          <c:extLst>
            <c:ext xmlns:c16="http://schemas.microsoft.com/office/drawing/2014/chart" uri="{C3380CC4-5D6E-409C-BE32-E72D297353CC}">
              <c16:uniqueId val="{00000002-C315-EE4C-9AA7-3350F2BF44B6}"/>
            </c:ext>
          </c:extLst>
        </c:ser>
        <c:ser>
          <c:idx val="3"/>
          <c:order val="3"/>
          <c:tx>
            <c:strRef>
              <c:f>Sheet1!$E$1</c:f>
              <c:strCache>
                <c:ptCount val="1"/>
                <c:pt idx="0">
                  <c:v>Biofuels</c:v>
                </c:pt>
              </c:strCache>
            </c:strRef>
          </c:tx>
          <c:spPr>
            <a:solidFill>
              <a:schemeClr val="accent4"/>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Sheet1!$E$2:$E$16</c:f>
              <c:numCache>
                <c:formatCode>General</c:formatCode>
                <c:ptCount val="15"/>
                <c:pt idx="0">
                  <c:v>3900000000</c:v>
                </c:pt>
                <c:pt idx="1">
                  <c:v>9800001000</c:v>
                </c:pt>
                <c:pt idx="2">
                  <c:v>26200000000</c:v>
                </c:pt>
                <c:pt idx="3">
                  <c:v>26400000000</c:v>
                </c:pt>
                <c:pt idx="4">
                  <c:v>17600000000</c:v>
                </c:pt>
                <c:pt idx="5">
                  <c:v>9399999000</c:v>
                </c:pt>
                <c:pt idx="6">
                  <c:v>10100001000</c:v>
                </c:pt>
                <c:pt idx="7">
                  <c:v>10400000000</c:v>
                </c:pt>
                <c:pt idx="8">
                  <c:v>7700000000</c:v>
                </c:pt>
                <c:pt idx="9">
                  <c:v>5099999700</c:v>
                </c:pt>
                <c:pt idx="10">
                  <c:v>5500000000</c:v>
                </c:pt>
                <c:pt idx="11">
                  <c:v>3600000000</c:v>
                </c:pt>
                <c:pt idx="12">
                  <c:v>2099999900</c:v>
                </c:pt>
                <c:pt idx="13">
                  <c:v>3200000000</c:v>
                </c:pt>
                <c:pt idx="14">
                  <c:v>3000000000</c:v>
                </c:pt>
              </c:numCache>
            </c:numRef>
          </c:val>
          <c:extLst>
            <c:ext xmlns:c16="http://schemas.microsoft.com/office/drawing/2014/chart" uri="{C3380CC4-5D6E-409C-BE32-E72D297353CC}">
              <c16:uniqueId val="{00000003-C315-EE4C-9AA7-3350F2BF44B6}"/>
            </c:ext>
          </c:extLst>
        </c:ser>
        <c:ser>
          <c:idx val="4"/>
          <c:order val="4"/>
          <c:tx>
            <c:strRef>
              <c:f>Sheet1!$F$1</c:f>
              <c:strCache>
                <c:ptCount val="1"/>
                <c:pt idx="0">
                  <c:v>Biomass and waste-to-energy</c:v>
                </c:pt>
              </c:strCache>
            </c:strRef>
          </c:tx>
          <c:spPr>
            <a:solidFill>
              <a:schemeClr val="accent5"/>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Sheet1!$F$2:$F$16</c:f>
              <c:numCache>
                <c:formatCode>General</c:formatCode>
                <c:ptCount val="15"/>
                <c:pt idx="0">
                  <c:v>7900000000</c:v>
                </c:pt>
                <c:pt idx="1">
                  <c:v>9300000000</c:v>
                </c:pt>
                <c:pt idx="2">
                  <c:v>12000000000</c:v>
                </c:pt>
                <c:pt idx="3">
                  <c:v>15899999000</c:v>
                </c:pt>
                <c:pt idx="4">
                  <c:v>16200001000</c:v>
                </c:pt>
                <c:pt idx="5">
                  <c:v>13399999000</c:v>
                </c:pt>
                <c:pt idx="6">
                  <c:v>17299999000</c:v>
                </c:pt>
                <c:pt idx="7">
                  <c:v>20900000000</c:v>
                </c:pt>
                <c:pt idx="8">
                  <c:v>15400000000</c:v>
                </c:pt>
                <c:pt idx="9">
                  <c:v>14600001000</c:v>
                </c:pt>
                <c:pt idx="10">
                  <c:v>12900000000</c:v>
                </c:pt>
                <c:pt idx="11">
                  <c:v>10300000000</c:v>
                </c:pt>
                <c:pt idx="12">
                  <c:v>13600000000</c:v>
                </c:pt>
                <c:pt idx="13">
                  <c:v>5700000000</c:v>
                </c:pt>
                <c:pt idx="14">
                  <c:v>9300000000</c:v>
                </c:pt>
              </c:numCache>
            </c:numRef>
          </c:val>
          <c:extLst>
            <c:ext xmlns:c16="http://schemas.microsoft.com/office/drawing/2014/chart" uri="{C3380CC4-5D6E-409C-BE32-E72D297353CC}">
              <c16:uniqueId val="{00000004-C315-EE4C-9AA7-3350F2BF44B6}"/>
            </c:ext>
          </c:extLst>
        </c:ser>
        <c:ser>
          <c:idx val="5"/>
          <c:order val="5"/>
          <c:tx>
            <c:strRef>
              <c:f>Sheet1!$G$1</c:f>
              <c:strCache>
                <c:ptCount val="1"/>
                <c:pt idx="0">
                  <c:v>Wind energy</c:v>
                </c:pt>
              </c:strCache>
            </c:strRef>
          </c:tx>
          <c:spPr>
            <a:solidFill>
              <a:schemeClr val="accent6"/>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Sheet1!$G$2:$G$16</c:f>
              <c:numCache>
                <c:formatCode>General</c:formatCode>
                <c:ptCount val="15"/>
                <c:pt idx="0">
                  <c:v>18899999000</c:v>
                </c:pt>
                <c:pt idx="1">
                  <c:v>27300000000</c:v>
                </c:pt>
                <c:pt idx="2">
                  <c:v>36300000000</c:v>
                </c:pt>
                <c:pt idx="3">
                  <c:v>59100000000</c:v>
                </c:pt>
                <c:pt idx="4">
                  <c:v>73900000000</c:v>
                </c:pt>
                <c:pt idx="5">
                  <c:v>73300000000</c:v>
                </c:pt>
                <c:pt idx="6">
                  <c:v>98300000000</c:v>
                </c:pt>
                <c:pt idx="7">
                  <c:v>84700000000</c:v>
                </c:pt>
                <c:pt idx="8">
                  <c:v>77900005000</c:v>
                </c:pt>
                <c:pt idx="9">
                  <c:v>83200000000</c:v>
                </c:pt>
                <c:pt idx="10">
                  <c:v>110699995000</c:v>
                </c:pt>
                <c:pt idx="11">
                  <c:v>121500000000</c:v>
                </c:pt>
                <c:pt idx="12">
                  <c:v>124900000000</c:v>
                </c:pt>
                <c:pt idx="13">
                  <c:v>129699996000</c:v>
                </c:pt>
                <c:pt idx="14">
                  <c:v>131500000000</c:v>
                </c:pt>
              </c:numCache>
            </c:numRef>
          </c:val>
          <c:extLst>
            <c:ext xmlns:c16="http://schemas.microsoft.com/office/drawing/2014/chart" uri="{C3380CC4-5D6E-409C-BE32-E72D297353CC}">
              <c16:uniqueId val="{00000005-C315-EE4C-9AA7-3350F2BF44B6}"/>
            </c:ext>
          </c:extLst>
        </c:ser>
        <c:ser>
          <c:idx val="6"/>
          <c:order val="6"/>
          <c:tx>
            <c:strRef>
              <c:f>Sheet1!$H$1</c:f>
              <c:strCache>
                <c:ptCount val="1"/>
                <c:pt idx="0">
                  <c:v>Solar energy</c:v>
                </c:pt>
              </c:strCache>
            </c:strRef>
          </c:tx>
          <c:spPr>
            <a:solidFill>
              <a:schemeClr val="accent1">
                <a:lumMod val="60000"/>
              </a:schemeClr>
            </a:solidFill>
            <a:ln w="25400">
              <a:noFill/>
            </a:ln>
            <a:effectLst/>
          </c:spPr>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Sheet1!$H$2:$H$16</c:f>
              <c:numCache>
                <c:formatCode>General</c:formatCode>
                <c:ptCount val="15"/>
                <c:pt idx="0">
                  <c:v>10700000000</c:v>
                </c:pt>
                <c:pt idx="1">
                  <c:v>15300000000</c:v>
                </c:pt>
                <c:pt idx="2">
                  <c:v>21500000000</c:v>
                </c:pt>
                <c:pt idx="3">
                  <c:v>37500000000</c:v>
                </c:pt>
                <c:pt idx="4">
                  <c:v>60300000000</c:v>
                </c:pt>
                <c:pt idx="5">
                  <c:v>63400000000</c:v>
                </c:pt>
                <c:pt idx="6">
                  <c:v>101699990000</c:v>
                </c:pt>
                <c:pt idx="7">
                  <c:v>158800000000</c:v>
                </c:pt>
                <c:pt idx="8">
                  <c:v>142899990000</c:v>
                </c:pt>
                <c:pt idx="9">
                  <c:v>121400000000</c:v>
                </c:pt>
                <c:pt idx="10">
                  <c:v>148000000000</c:v>
                </c:pt>
                <c:pt idx="11">
                  <c:v>176199990000</c:v>
                </c:pt>
                <c:pt idx="12">
                  <c:v>146300010000</c:v>
                </c:pt>
                <c:pt idx="13">
                  <c:v>180000000000</c:v>
                </c:pt>
                <c:pt idx="14">
                  <c:v>141100000000</c:v>
                </c:pt>
              </c:numCache>
            </c:numRef>
          </c:val>
          <c:extLst>
            <c:ext xmlns:c16="http://schemas.microsoft.com/office/drawing/2014/chart" uri="{C3380CC4-5D6E-409C-BE32-E72D297353CC}">
              <c16:uniqueId val="{00000006-C315-EE4C-9AA7-3350F2BF44B6}"/>
            </c:ext>
          </c:extLst>
        </c:ser>
        <c:dLbls>
          <c:showLegendKey val="0"/>
          <c:showVal val="0"/>
          <c:showCatName val="0"/>
          <c:showSerName val="0"/>
          <c:showPercent val="0"/>
          <c:showBubbleSize val="0"/>
        </c:dLbls>
        <c:axId val="-1217939648"/>
        <c:axId val="-1217933664"/>
      </c:areaChart>
      <c:catAx>
        <c:axId val="-1217939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17933664"/>
        <c:crosses val="autoZero"/>
        <c:auto val="1"/>
        <c:lblAlgn val="ctr"/>
        <c:lblOffset val="100"/>
        <c:noMultiLvlLbl val="0"/>
      </c:catAx>
      <c:valAx>
        <c:axId val="-121793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17939648"/>
        <c:crosses val="autoZero"/>
        <c:crossBetween val="midCat"/>
      </c:valAx>
      <c:spPr>
        <a:noFill/>
        <a:ln>
          <a:noFill/>
        </a:ln>
        <a:effectLst/>
      </c:spPr>
    </c:plotArea>
    <c:legend>
      <c:legendPos val="b"/>
      <c:layout>
        <c:manualLayout>
          <c:xMode val="edge"/>
          <c:yMode val="edge"/>
          <c:x val="9.3762097805047215E-3"/>
          <c:y val="0.74993514802175332"/>
          <c:w val="0.96965194843139402"/>
          <c:h val="0.23153918846410337"/>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BD6-4B59-8F0A-038F3B5D8595}"/>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20XX</c:v>
                </c:pt>
                <c:pt idx="1">
                  <c:v>20XX</c:v>
                </c:pt>
                <c:pt idx="2">
                  <c:v>20XX</c:v>
                </c:pt>
                <c:pt idx="3">
                  <c:v>20XX</c:v>
                </c:pt>
                <c:pt idx="4">
                  <c:v>20XX</c:v>
                </c:pt>
              </c:strCache>
            </c:strRef>
          </c:cat>
          <c:val>
            <c:numRef>
              <c:f>Sheet1!$C$2:$C$6</c:f>
              <c:numCache>
                <c:formatCode>General</c:formatCode>
                <c:ptCount val="5"/>
              </c:numCache>
            </c:numRef>
          </c:val>
          <c:extLst>
            <c:ext xmlns:c16="http://schemas.microsoft.com/office/drawing/2014/chart" uri="{C3380CC4-5D6E-409C-BE32-E72D297353CC}">
              <c16:uniqueId val="{00000001-FBD6-4B59-8F0A-038F3B5D8595}"/>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20XX</c:v>
                </c:pt>
                <c:pt idx="1">
                  <c:v>20XX</c:v>
                </c:pt>
                <c:pt idx="2">
                  <c:v>20XX</c:v>
                </c:pt>
                <c:pt idx="3">
                  <c:v>20XX</c:v>
                </c:pt>
                <c:pt idx="4">
                  <c:v>20XX</c:v>
                </c:pt>
              </c:strCache>
            </c:strRef>
          </c:cat>
          <c:val>
            <c:numRef>
              <c:f>Sheet1!$D$2:$D$6</c:f>
              <c:numCache>
                <c:formatCode>General</c:formatCode>
                <c:ptCount val="5"/>
              </c:numCache>
            </c:numRef>
          </c:val>
          <c:extLst>
            <c:ext xmlns:c16="http://schemas.microsoft.com/office/drawing/2014/chart" uri="{C3380CC4-5D6E-409C-BE32-E72D297353CC}">
              <c16:uniqueId val="{00000002-FBD6-4B59-8F0A-038F3B5D8595}"/>
            </c:ext>
          </c:extLst>
        </c:ser>
        <c:dLbls>
          <c:showLegendKey val="0"/>
          <c:showVal val="0"/>
          <c:showCatName val="0"/>
          <c:showSerName val="0"/>
          <c:showPercent val="0"/>
          <c:showBubbleSize val="0"/>
        </c:dLbls>
        <c:gapWidth val="100"/>
        <c:overlap val="100"/>
        <c:axId val="-1438143232"/>
        <c:axId val="-1438148128"/>
      </c:barChart>
      <c:catAx>
        <c:axId val="-143814323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38148128"/>
        <c:crosses val="autoZero"/>
        <c:auto val="1"/>
        <c:lblAlgn val="ctr"/>
        <c:lblOffset val="100"/>
        <c:noMultiLvlLbl val="0"/>
      </c:catAx>
      <c:valAx>
        <c:axId val="-1438148128"/>
        <c:scaling>
          <c:orientation val="minMax"/>
          <c:max val="50000"/>
        </c:scaling>
        <c:delete val="0"/>
        <c:axPos val="l"/>
        <c:majorGridlines>
          <c:spPr>
            <a:ln w="9525" cap="flat" cmpd="sng" algn="ctr">
              <a:solidFill>
                <a:schemeClr val="accent4">
                  <a:lumMod val="40000"/>
                  <a:lumOff val="60000"/>
                </a:schemeClr>
              </a:solidFill>
              <a:round/>
            </a:ln>
            <a:effectLst/>
          </c:spPr>
        </c:majorGridlines>
        <c:numFmt formatCode="[$$-409]#,##0" sourceLinked="1"/>
        <c:majorTickMark val="none"/>
        <c:minorTickMark val="none"/>
        <c:tickLblPos val="nextTo"/>
        <c:spPr>
          <a:noFill/>
          <a:ln>
            <a:solidFill>
              <a:srgbClr val="006F83"/>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438143232"/>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DF95-4809-834C-2AA1C2DB1A6E}"/>
              </c:ext>
            </c:extLst>
          </c:dPt>
          <c:dPt>
            <c:idx val="1"/>
            <c:bubble3D val="0"/>
            <c:spPr>
              <a:solidFill>
                <a:schemeClr val="accent4"/>
              </a:solidFill>
              <a:ln w="19050">
                <a:noFill/>
              </a:ln>
              <a:effectLst/>
            </c:spPr>
            <c:extLst>
              <c:ext xmlns:c16="http://schemas.microsoft.com/office/drawing/2014/chart" uri="{C3380CC4-5D6E-409C-BE32-E72D297353CC}">
                <c16:uniqueId val="{00000002-DF95-4809-834C-2AA1C2DB1A6E}"/>
              </c:ext>
            </c:extLst>
          </c:dPt>
          <c:dPt>
            <c:idx val="2"/>
            <c:bubble3D val="0"/>
            <c:spPr>
              <a:solidFill>
                <a:schemeClr val="accent3"/>
              </a:solidFill>
              <a:ln w="19050">
                <a:noFill/>
              </a:ln>
              <a:effectLst/>
            </c:spPr>
            <c:extLst>
              <c:ext xmlns:c16="http://schemas.microsoft.com/office/drawing/2014/chart" uri="{C3380CC4-5D6E-409C-BE32-E72D297353CC}">
                <c16:uniqueId val="{00000005-D427-4DEA-B3A7-EB8959B89F01}"/>
              </c:ext>
            </c:extLst>
          </c:dPt>
          <c:dPt>
            <c:idx val="3"/>
            <c:bubble3D val="0"/>
            <c:spPr>
              <a:solidFill>
                <a:schemeClr val="accent5"/>
              </a:solidFill>
              <a:ln w="19050">
                <a:noFill/>
              </a:ln>
              <a:effectLst/>
            </c:spPr>
            <c:extLst>
              <c:ext xmlns:c16="http://schemas.microsoft.com/office/drawing/2014/chart" uri="{C3380CC4-5D6E-409C-BE32-E72D297353CC}">
                <c16:uniqueId val="{00000003-DF95-4809-834C-2AA1C2DB1A6E}"/>
              </c:ext>
            </c:extLst>
          </c:dPt>
          <c:dPt>
            <c:idx val="4"/>
            <c:bubble3D val="0"/>
            <c:spPr>
              <a:solidFill>
                <a:schemeClr val="accent2"/>
              </a:solidFill>
              <a:ln w="19050">
                <a:noFill/>
              </a:ln>
              <a:effectLst/>
            </c:spPr>
            <c:extLst>
              <c:ext xmlns:c16="http://schemas.microsoft.com/office/drawing/2014/chart" uri="{C3380CC4-5D6E-409C-BE32-E72D297353CC}">
                <c16:uniqueId val="{00000004-DF95-4809-834C-2AA1C2DB1A6E}"/>
              </c:ext>
            </c:extLst>
          </c:dPt>
          <c:dPt>
            <c:idx val="5"/>
            <c:bubble3D val="0"/>
            <c:spPr>
              <a:solidFill>
                <a:schemeClr val="accent6"/>
              </a:solidFill>
              <a:ln w="19050">
                <a:noFill/>
              </a:ln>
              <a:effectLst/>
            </c:spPr>
            <c:extLst>
              <c:ext xmlns:c16="http://schemas.microsoft.com/office/drawing/2014/chart" uri="{C3380CC4-5D6E-409C-BE32-E72D297353CC}">
                <c16:uniqueId val="{0000000B-645C-4C49-80B2-ECE1F67F4FA2}"/>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5</c:v>
                </c:pt>
                <c:pt idx="1">
                  <c:v>5</c:v>
                </c:pt>
                <c:pt idx="2">
                  <c:v>5</c:v>
                </c:pt>
                <c:pt idx="3">
                  <c:v>8</c:v>
                </c:pt>
                <c:pt idx="4">
                  <c:v>5</c:v>
                </c:pt>
                <c:pt idx="5">
                  <c:v>6</c:v>
                </c:pt>
              </c:numCache>
            </c:numRef>
          </c:val>
          <c:extLst>
            <c:ext xmlns:c16="http://schemas.microsoft.com/office/drawing/2014/chart" uri="{C3380CC4-5D6E-409C-BE32-E72D297353CC}">
              <c16:uniqueId val="{00000000-DF95-4809-834C-2AA1C2DB1A6E}"/>
            </c:ext>
          </c:extLst>
        </c:ser>
        <c:dLbls>
          <c:showLegendKey val="0"/>
          <c:showVal val="0"/>
          <c:showCatName val="0"/>
          <c:showSerName val="0"/>
          <c:showPercent val="0"/>
          <c:showBubbleSize val="0"/>
          <c:showLeaderLines val="1"/>
        </c:dLbls>
        <c:firstSliceAng val="294"/>
        <c:holeSize val="55"/>
      </c:doughnutChart>
      <c:spPr>
        <a:noFill/>
        <a:ln>
          <a:noFill/>
        </a:ln>
        <a:effectLst>
          <a:softEdge rad="0"/>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3/21/23</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3/21/23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https://ourworldindata.org/</a:t>
            </a:r>
            <a:r>
              <a:rPr lang="en-SG" dirty="0" err="1"/>
              <a:t>grapher</a:t>
            </a:r>
            <a:r>
              <a:rPr lang="en-SG" dirty="0"/>
              <a:t>/</a:t>
            </a:r>
            <a:r>
              <a:rPr lang="en-SG" dirty="0" err="1"/>
              <a:t>investment-in-renewable-energy-by-technology?time</a:t>
            </a:r>
            <a:r>
              <a:rPr lang="en-SG" dirty="0"/>
              <a:t>=earliest..2018</a:t>
            </a:r>
          </a:p>
          <a:p>
            <a:endParaRPr lang="en-SG"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4862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Wind power has comprised a sizable share of capacity additions in recent years. In 2021, it constituted 32% of all U.S. generation and storage capacity additions, second only to solar power at 45%.</a:t>
            </a:r>
          </a:p>
          <a:p>
            <a:pPr marL="285750" indent="-285750">
              <a:buFont typeface="Arial" panose="020B0604020202020204" pitchFamily="34" charset="0"/>
              <a:buChar char="•"/>
            </a:pPr>
            <a:r>
              <a:rPr lang="en-US" sz="1200" dirty="0"/>
              <a:t>Natural gas and other non-renewable capacity additions continued their recent decline, falling to their lowest level in more than 20 years</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18</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l="129" t="12699" r="23981" b="10687"/>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grayscl/>
            <a:extLst>
              <a:ext uri="{28A0092B-C50C-407E-A947-70E740481C1C}">
                <a14:useLocalDpi xmlns:a14="http://schemas.microsoft.com/office/drawing/2010/main" val="0"/>
              </a:ext>
            </a:extLst>
          </a:blip>
          <a:srcRect l="20161" t="17807" r="29610" b="5579"/>
          <a:stretch/>
        </p:blipFill>
        <p:spPr>
          <a:xfrm>
            <a:off x="4117848" y="0"/>
            <a:ext cx="8074152" cy="6858000"/>
          </a:xfrm>
          <a:prstGeom prst="rect">
            <a:avLst/>
          </a:prstGeom>
        </p:spPr>
      </p:pic>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10419" t="8890" r="10462" b="8925"/>
          <a:stretch/>
        </p:blipFill>
        <p:spPr>
          <a:xfrm>
            <a:off x="836613" y="437876"/>
            <a:ext cx="1422400" cy="876301"/>
          </a:xfrm>
          <a:prstGeom prst="rect">
            <a:avLst/>
          </a:prstGeom>
          <a:ln>
            <a:solidFill>
              <a:schemeClr val="bg2"/>
            </a:solidFill>
          </a:ln>
        </p:spPr>
      </p:pic>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9024423"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chart" Target="../charts/char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8.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41.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svg"/><Relationship Id="rId7" Type="http://schemas.openxmlformats.org/officeDocument/2006/relationships/image" Target="../media/image40.jp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image" Target="../media/image42.jpg"/></Relationships>
</file>

<file path=ppt/slides/_rels/slide4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chart" Target="../charts/chart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jpeg"/><Relationship Id="rId1" Type="http://schemas.openxmlformats.org/officeDocument/2006/relationships/slideLayout" Target="../slideLayouts/slideLayout21.xml"/><Relationship Id="rId4" Type="http://schemas.openxmlformats.org/officeDocument/2006/relationships/image" Target="../media/image36.svg"/></Relationships>
</file>

<file path=ppt/slides/_rels/slide4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39.jpeg"/></Relationships>
</file>

<file path=ppt/slides/_rels/slide4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4.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6.xml"/><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6585" y1="37353" x2="36585" y2="37353"/>
                          <a14:foregroundMark x1="25436" y1="67353" x2="25436" y2="67353"/>
                          <a14:foregroundMark x1="41289" y1="68971" x2="41289" y2="68971"/>
                          <a14:foregroundMark x1="81794" y1="57941" x2="82056" y2="58088"/>
                          <a14:foregroundMark x1="80923" y1="77941" x2="80923" y2="77941"/>
                        </a14:backgroundRemoval>
                      </a14:imgEffect>
                    </a14:imgLayer>
                  </a14:imgProps>
                </a:ext>
              </a:extLst>
            </a:blip>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400716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928710728"/>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a:t>
            </a:r>
            <a:endParaRPr lang="en-SG" sz="32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ACP</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12</a:t>
            </a:fld>
            <a:endParaRPr lang="en-US" noProof="0" dirty="0"/>
          </a:p>
        </p:txBody>
      </p:sp>
      <p:sp>
        <p:nvSpPr>
          <p:cNvPr id="3" name="Title 2"/>
          <p:cNvSpPr>
            <a:spLocks noGrp="1"/>
          </p:cNvSpPr>
          <p:nvPr>
            <p:ph type="title"/>
          </p:nvPr>
        </p:nvSpPr>
        <p:spPr/>
        <p:txBody>
          <a:bodyPr>
            <a:normAutofit/>
          </a:bodyPr>
          <a:lstStyle/>
          <a:p>
            <a:r>
              <a:rPr lang="en-SG" sz="2800" dirty="0"/>
              <a:t>Growth Drivers of Wind Energy</a:t>
            </a:r>
          </a:p>
        </p:txBody>
      </p:sp>
      <p:sp>
        <p:nvSpPr>
          <p:cNvPr id="6" name="Content Placeholder 5"/>
          <p:cNvSpPr>
            <a:spLocks noGrp="1"/>
          </p:cNvSpPr>
          <p:nvPr>
            <p:ph idx="1"/>
          </p:nvPr>
        </p:nvSpPr>
        <p:spPr/>
        <p:txBody>
          <a:bodyPr/>
          <a:lstStyle/>
          <a:p>
            <a:r>
              <a:rPr lang="en-US"/>
              <a:t>Target to reduce greenhouse gas emissions by half from 2005 levels by 2030</a:t>
            </a:r>
          </a:p>
          <a:p>
            <a:r>
              <a:rPr lang="en-US" dirty="0"/>
              <a:t>Create a carbon-free power sector in the US by 2035 and to reach net zero emissions by 2050</a:t>
            </a:r>
          </a:p>
          <a:p>
            <a:r>
              <a:rPr lang="en-US" dirty="0"/>
              <a:t>Improvements in cost and performance of wind power technologies</a:t>
            </a:r>
          </a:p>
          <a:p>
            <a:r>
              <a:rPr lang="en-US" dirty="0"/>
              <a:t>US Production Tax Credit scheme</a:t>
            </a:r>
            <a:endParaRPr lang="en-SG"/>
          </a:p>
          <a:p>
            <a:endParaRPr lang="en-SG" dirty="0"/>
          </a:p>
        </p:txBody>
      </p:sp>
    </p:spTree>
    <p:extLst>
      <p:ext uri="{BB962C8B-B14F-4D97-AF65-F5344CB8AC3E}">
        <p14:creationId xmlns:p14="http://schemas.microsoft.com/office/powerpoint/2010/main" val="2270777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p:cNvSpPr>
            <a:spLocks noGrp="1"/>
          </p:cNvSpPr>
          <p:nvPr>
            <p:ph type="title"/>
          </p:nvPr>
        </p:nvSpPr>
        <p:spPr/>
        <p:txBody>
          <a:bodyPr>
            <a:normAutofit/>
          </a:bodyPr>
          <a:lstStyle/>
          <a:p>
            <a:r>
              <a:rPr lang="en-US" sz="2800" dirty="0"/>
              <a:t>Nearly 75% of the new wind capacity installed in 2021 is located in ERCOT, MISO and SPP</a:t>
            </a:r>
            <a:endParaRPr lang="en-SG" sz="2800" dirty="0"/>
          </a:p>
        </p:txBody>
      </p:sp>
      <p:pic>
        <p:nvPicPr>
          <p:cNvPr id="5" name="Content Placeholder 4">
            <a:extLst>
              <a:ext uri="{FF2B5EF4-FFF2-40B4-BE49-F238E27FC236}">
                <a16:creationId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838200" y="1955225"/>
            <a:ext cx="5961601" cy="4113213"/>
          </a:xfrm>
          <a:prstGeom prst="rect">
            <a:avLst/>
          </a:prstGeom>
        </p:spPr>
      </p:pic>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p>
          <a:p>
            <a:pPr>
              <a:buClr>
                <a:schemeClr val="bg2"/>
              </a:buClr>
            </a:pPr>
            <a:r>
              <a:rPr lang="en-SG" dirty="0">
                <a:solidFill>
                  <a:schemeClr val="tx2"/>
                </a:solidFill>
              </a:rPr>
              <a:t>sub-regions. Each sub-region is governed by </a:t>
            </a:r>
          </a:p>
          <a:p>
            <a:pPr>
              <a:buClr>
                <a:schemeClr val="bg2"/>
              </a:buClr>
            </a:pPr>
            <a:r>
              <a:rPr lang="en-SG" dirty="0">
                <a:solidFill>
                  <a:schemeClr val="tx2"/>
                </a:solidFill>
              </a:rPr>
              <a:t>an energy operator that </a:t>
            </a:r>
            <a:r>
              <a:rPr lang="en-US" dirty="0">
                <a:solidFill>
                  <a:schemeClr val="tx2"/>
                </a:solidFill>
              </a:rPr>
              <a:t>manages their respective electricity grid and wholesale electricity markets. They are:</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spTree>
    <p:extLst>
      <p:ext uri="{BB962C8B-B14F-4D97-AF65-F5344CB8AC3E}">
        <p14:creationId xmlns:p14="http://schemas.microsoft.com/office/powerpoint/2010/main" val="99059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p:txBody>
          <a:bodyPr>
            <a:normAutofit/>
          </a:bodyPr>
          <a:lstStyle/>
          <a:p>
            <a:r>
              <a:rPr lang="en-US" sz="2800" dirty="0"/>
              <a:t>Where are the wind market players located in the US?</a:t>
            </a:r>
            <a:endParaRPr lang="en-SG" sz="2800" dirty="0"/>
          </a:p>
        </p:txBody>
      </p:sp>
      <p:pic>
        <p:nvPicPr>
          <p:cNvPr id="13" name="Picture 12" descr="Map&#10;&#10;Description automatically generated">
            <a:extLst>
              <a:ext uri="{FF2B5EF4-FFF2-40B4-BE49-F238E27FC236}">
                <a16:creationId xmlns:a16="http://schemas.microsoft.com/office/drawing/2014/main" id="{DC5AF10A-FB7E-D6B9-CA15-2ACE38DB9624}"/>
              </a:ext>
            </a:extLst>
          </p:cNvPr>
          <p:cNvPicPr>
            <a:picLocks noChangeAspect="1"/>
          </p:cNvPicPr>
          <p:nvPr/>
        </p:nvPicPr>
        <p:blipFill>
          <a:blip r:embed="rId2"/>
          <a:stretch>
            <a:fillRect/>
          </a:stretch>
        </p:blipFill>
        <p:spPr>
          <a:xfrm>
            <a:off x="419100" y="1886010"/>
            <a:ext cx="7772400" cy="4602717"/>
          </a:xfrm>
          <a:prstGeom prst="rect">
            <a:avLst/>
          </a:prstGeom>
        </p:spPr>
      </p:pic>
    </p:spTree>
    <p:extLst>
      <p:ext uri="{BB962C8B-B14F-4D97-AF65-F5344CB8AC3E}">
        <p14:creationId xmlns:p14="http://schemas.microsoft.com/office/powerpoint/2010/main" val="372367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15</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p:txBody>
          <a:bodyPr/>
          <a:lstStyle/>
          <a:p>
            <a:r>
              <a:rPr lang="en-US" dirty="0"/>
              <a:t>Uptime = Net Generation / Total Capacity ⬆</a:t>
            </a:r>
          </a:p>
          <a:p>
            <a:r>
              <a:rPr lang="en-US" dirty="0"/>
              <a:t>Uptime Rate = Uptime CAGR ⬆</a:t>
            </a:r>
          </a:p>
          <a:p>
            <a:r>
              <a:rPr lang="en-US" dirty="0"/>
              <a:t>Efficiency = Total Consumption / Net Generation ⬇️</a:t>
            </a:r>
          </a:p>
          <a:p>
            <a:r>
              <a:rPr lang="en-US" dirty="0"/>
              <a:t>Efficiency Rate = Efficiency CAGR ⬇️</a:t>
            </a:r>
          </a:p>
          <a:p>
            <a:endParaRPr lang="en-US" dirty="0"/>
          </a:p>
          <a:p>
            <a:r>
              <a:rPr lang="en-US" dirty="0"/>
              <a:t>To get a summation of the plant’s current performance we decided to cluster based on:</a:t>
            </a:r>
          </a:p>
          <a:p>
            <a:pPr lvl="1"/>
            <a:r>
              <a:rPr lang="en-US" dirty="0"/>
              <a:t>Uptime, Uptime Rate</a:t>
            </a:r>
          </a:p>
          <a:p>
            <a:pPr lvl="1"/>
            <a:r>
              <a:rPr lang="en-US" dirty="0"/>
              <a:t>Efficiency, Efficiency Rate</a:t>
            </a:r>
          </a:p>
          <a:p>
            <a:pPr lvl="1"/>
            <a:r>
              <a:rPr lang="en-US" dirty="0"/>
              <a:t>Average turbine specifications [Net Generation, Consumption, Capacity] / Number of turbines</a:t>
            </a:r>
          </a:p>
        </p:txBody>
      </p:sp>
      <p:sp>
        <p:nvSpPr>
          <p:cNvPr id="4" name="TextBox 3">
            <a:extLst>
              <a:ext uri="{FF2B5EF4-FFF2-40B4-BE49-F238E27FC236}">
                <a16:creationId xmlns:a16="http://schemas.microsoft.com/office/drawing/2014/main" id="{4BD33569-1B77-6249-7152-6D8B5E332101}"/>
              </a:ext>
            </a:extLst>
          </p:cNvPr>
          <p:cNvSpPr txBox="1"/>
          <p:nvPr/>
        </p:nvSpPr>
        <p:spPr>
          <a:xfrm>
            <a:off x="6096000" y="6375742"/>
            <a:ext cx="5963257" cy="369332"/>
          </a:xfrm>
          <a:prstGeom prst="rect">
            <a:avLst/>
          </a:prstGeom>
          <a:noFill/>
        </p:spPr>
        <p:txBody>
          <a:bodyPr wrap="square" rtlCol="0">
            <a:spAutoFit/>
          </a:bodyPr>
          <a:lstStyle/>
          <a:p>
            <a:pPr>
              <a:buClr>
                <a:schemeClr val="bg2"/>
              </a:buClr>
            </a:pPr>
            <a:r>
              <a:rPr lang="en-US" dirty="0">
                <a:solidFill>
                  <a:schemeClr val="tx2"/>
                </a:solidFill>
              </a:rPr>
              <a:t>*arrow directions indicate which direction brings better returns</a:t>
            </a:r>
            <a:endParaRPr lang="en-SG" sz="1600" dirty="0">
              <a:solidFill>
                <a:schemeClr val="tx2"/>
              </a:solidFill>
            </a:endParaRPr>
          </a:p>
        </p:txBody>
      </p:sp>
    </p:spTree>
    <p:extLst>
      <p:ext uri="{BB962C8B-B14F-4D97-AF65-F5344CB8AC3E}">
        <p14:creationId xmlns:p14="http://schemas.microsoft.com/office/powerpoint/2010/main" val="241168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correspondingly have the highest uptime*</a:t>
            </a:r>
            <a:endParaRPr lang="en-SG" sz="2800" dirty="0"/>
          </a:p>
        </p:txBody>
      </p:sp>
      <p:sp>
        <p:nvSpPr>
          <p:cNvPr id="9" name="TextBox 8">
            <a:extLst>
              <a:ext uri="{FF2B5EF4-FFF2-40B4-BE49-F238E27FC236}">
                <a16:creationId xmlns:a16="http://schemas.microsoft.com/office/drawing/2014/main" id="{4B439D0E-117D-4D03-8ED7-03CA87D2CBD8}"/>
              </a:ext>
            </a:extLst>
          </p:cNvPr>
          <p:cNvSpPr txBox="1"/>
          <p:nvPr/>
        </p:nvSpPr>
        <p:spPr>
          <a:xfrm>
            <a:off x="7469786" y="6375742"/>
            <a:ext cx="4589471" cy="369332"/>
          </a:xfrm>
          <a:prstGeom prst="rect">
            <a:avLst/>
          </a:prstGeom>
          <a:noFill/>
        </p:spPr>
        <p:txBody>
          <a:bodyPr wrap="square" rtlCol="0">
            <a:spAutoFit/>
          </a:bodyPr>
          <a:lstStyle/>
          <a:p>
            <a:pPr>
              <a:buClr>
                <a:schemeClr val="bg2"/>
              </a:buClr>
            </a:pPr>
            <a:r>
              <a:rPr lang="en-US" dirty="0">
                <a:solidFill>
                  <a:schemeClr val="tx2"/>
                </a:solidFill>
              </a:rPr>
              <a:t>*uptime = net generation / plant capacity</a:t>
            </a:r>
            <a:endParaRPr lang="en-SG" sz="1600" dirty="0">
              <a:solidFill>
                <a:schemeClr val="tx2"/>
              </a:solidFill>
            </a:endParaRPr>
          </a:p>
        </p:txBody>
      </p:sp>
      <p:pic>
        <p:nvPicPr>
          <p:cNvPr id="4" name="Content Placeholder 4">
            <a:extLst>
              <a:ext uri="{FF2B5EF4-FFF2-40B4-BE49-F238E27FC236}">
                <a16:creationId xmlns:a16="http://schemas.microsoft.com/office/drawing/2014/main" id="{28EB559D-66F1-1DCE-B755-009A14679AB1}"/>
              </a:ext>
            </a:extLst>
          </p:cNvPr>
          <p:cNvPicPr>
            <a:picLocks noGrp="1" noChangeAspect="1"/>
          </p:cNvPicPr>
          <p:nvPr>
            <p:ph idx="1"/>
          </p:nvPr>
        </p:nvPicPr>
        <p:blipFill rotWithShape="1">
          <a:blip r:embed="rId2"/>
          <a:srcRect l="2542" r="4259"/>
          <a:stretch/>
        </p:blipFill>
        <p:spPr>
          <a:xfrm>
            <a:off x="8712679" y="1851240"/>
            <a:ext cx="3060221" cy="2111403"/>
          </a:xfrm>
          <a:prstGeom prst="rect">
            <a:avLst/>
          </a:prstGeom>
        </p:spPr>
      </p:pic>
      <p:pic>
        <p:nvPicPr>
          <p:cNvPr id="12" name="Picture 11" descr="Map&#10;&#10;Description automatically generated">
            <a:extLst>
              <a:ext uri="{FF2B5EF4-FFF2-40B4-BE49-F238E27FC236}">
                <a16:creationId xmlns:a16="http://schemas.microsoft.com/office/drawing/2014/main" id="{FE618C28-C1C1-3628-BBC8-E6369A279B0E}"/>
              </a:ext>
            </a:extLst>
          </p:cNvPr>
          <p:cNvPicPr>
            <a:picLocks noChangeAspect="1"/>
          </p:cNvPicPr>
          <p:nvPr/>
        </p:nvPicPr>
        <p:blipFill>
          <a:blip r:embed="rId3"/>
          <a:stretch>
            <a:fillRect/>
          </a:stretch>
        </p:blipFill>
        <p:spPr>
          <a:xfrm>
            <a:off x="467029" y="1851240"/>
            <a:ext cx="7772400" cy="4602717"/>
          </a:xfrm>
          <a:prstGeom prst="rect">
            <a:avLst/>
          </a:prstGeom>
        </p:spPr>
      </p:pic>
    </p:spTree>
    <p:extLst>
      <p:ext uri="{BB962C8B-B14F-4D97-AF65-F5344CB8AC3E}">
        <p14:creationId xmlns:p14="http://schemas.microsoft.com/office/powerpoint/2010/main" val="4246368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F66E146-9C7A-069D-CF5E-A6554A17EA4E}"/>
              </a:ext>
            </a:extLst>
          </p:cNvPr>
          <p:cNvPicPr>
            <a:picLocks noChangeAspect="1"/>
          </p:cNvPicPr>
          <p:nvPr/>
        </p:nvPicPr>
        <p:blipFill>
          <a:blip r:embed="rId2"/>
          <a:stretch>
            <a:fillRect/>
          </a:stretch>
        </p:blipFill>
        <p:spPr>
          <a:xfrm>
            <a:off x="1489861" y="1861473"/>
            <a:ext cx="3539876" cy="2106728"/>
          </a:xfrm>
          <a:prstGeom prst="rect">
            <a:avLst/>
          </a:prstGeom>
        </p:spPr>
      </p:pic>
      <p:pic>
        <p:nvPicPr>
          <p:cNvPr id="19" name="Picture 18">
            <a:extLst>
              <a:ext uri="{FF2B5EF4-FFF2-40B4-BE49-F238E27FC236}">
                <a16:creationId xmlns:a16="http://schemas.microsoft.com/office/drawing/2014/main" id="{6AC7A890-1F13-947B-955D-765338AFEBC8}"/>
              </a:ext>
            </a:extLst>
          </p:cNvPr>
          <p:cNvPicPr>
            <a:picLocks noChangeAspect="1"/>
          </p:cNvPicPr>
          <p:nvPr/>
        </p:nvPicPr>
        <p:blipFill>
          <a:blip r:embed="rId3"/>
          <a:stretch>
            <a:fillRect/>
          </a:stretch>
        </p:blipFill>
        <p:spPr>
          <a:xfrm>
            <a:off x="7006875" y="1861473"/>
            <a:ext cx="3659284" cy="2185200"/>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rmAutofit/>
          </a:bodyPr>
          <a:lstStyle/>
          <a:p>
            <a:r>
              <a:rPr lang="en-US" sz="2800" dirty="0"/>
              <a:t>We grouped the energy plant metrics into K clusters based on </a:t>
            </a:r>
            <a:r>
              <a:rPr lang="en-US" sz="2800" dirty="0" err="1"/>
              <a:t>sklearn’s</a:t>
            </a:r>
            <a:r>
              <a:rPr lang="en-US" sz="2800" dirty="0"/>
              <a:t> evaluation metrics* for unknown labels</a:t>
            </a:r>
            <a:endParaRPr lang="en-SG" sz="2800" dirty="0"/>
          </a:p>
        </p:txBody>
      </p:sp>
      <p:sp>
        <p:nvSpPr>
          <p:cNvPr id="6" name="TextBox 5">
            <a:extLst>
              <a:ext uri="{FF2B5EF4-FFF2-40B4-BE49-F238E27FC236}">
                <a16:creationId xmlns:a16="http://schemas.microsoft.com/office/drawing/2014/main" id="{49EB380D-C658-5620-AAC2-AFE5C194BA76}"/>
              </a:ext>
            </a:extLst>
          </p:cNvPr>
          <p:cNvSpPr txBox="1"/>
          <p:nvPr/>
        </p:nvSpPr>
        <p:spPr>
          <a:xfrm>
            <a:off x="6272012" y="6399588"/>
            <a:ext cx="9122874" cy="461665"/>
          </a:xfrm>
          <a:prstGeom prst="rect">
            <a:avLst/>
          </a:prstGeom>
          <a:noFill/>
        </p:spPr>
        <p:txBody>
          <a:bodyPr wrap="square" rtlCol="0">
            <a:spAutoFit/>
          </a:bodyPr>
          <a:lstStyle/>
          <a:p>
            <a:r>
              <a:rPr lang="en-US" sz="1200" dirty="0"/>
              <a:t>*https://scikit-</a:t>
            </a:r>
            <a:r>
              <a:rPr lang="en-US" sz="1200" dirty="0" err="1"/>
              <a:t>learn.org</a:t>
            </a:r>
            <a:r>
              <a:rPr lang="en-US" sz="1200" dirty="0"/>
              <a:t>/stable/modules/</a:t>
            </a:r>
            <a:r>
              <a:rPr lang="en-US" sz="1200" dirty="0" err="1"/>
              <a:t>clustering.html#clustering-performance-evaluation</a:t>
            </a:r>
            <a:endParaRPr lang="en-US" sz="1200" dirty="0"/>
          </a:p>
          <a:p>
            <a:r>
              <a:rPr lang="en-US" sz="1200" dirty="0"/>
              <a:t>** https://scikit-</a:t>
            </a:r>
            <a:r>
              <a:rPr lang="en-US" sz="1200" dirty="0" err="1"/>
              <a:t>learn.org</a:t>
            </a:r>
            <a:r>
              <a:rPr lang="en-US" sz="1200" dirty="0"/>
              <a:t>/stable/modules/generated/</a:t>
            </a:r>
            <a:r>
              <a:rPr lang="en-US" sz="1200" dirty="0" err="1"/>
              <a:t>sklearn.cluster.KMeans.html</a:t>
            </a:r>
            <a:endParaRPr lang="en-US" sz="1200" dirty="0"/>
          </a:p>
        </p:txBody>
      </p:sp>
      <p:sp>
        <p:nvSpPr>
          <p:cNvPr id="7" name="TextBox 6">
            <a:extLst>
              <a:ext uri="{FF2B5EF4-FFF2-40B4-BE49-F238E27FC236}">
                <a16:creationId xmlns:a16="http://schemas.microsoft.com/office/drawing/2014/main" id="{25E7A2D8-6C80-8A47-E8AF-5E9B592089BB}"/>
              </a:ext>
            </a:extLst>
          </p:cNvPr>
          <p:cNvSpPr txBox="1"/>
          <p:nvPr/>
        </p:nvSpPr>
        <p:spPr>
          <a:xfrm>
            <a:off x="5900134" y="3952042"/>
            <a:ext cx="5872766" cy="2308324"/>
          </a:xfrm>
          <a:prstGeom prst="rect">
            <a:avLst/>
          </a:prstGeom>
          <a:noFill/>
        </p:spPr>
        <p:txBody>
          <a:bodyPr wrap="square" rtlCol="0">
            <a:spAutoFit/>
          </a:bodyPr>
          <a:lstStyle/>
          <a:p>
            <a:pPr marL="342900" indent="-342900">
              <a:buClr>
                <a:schemeClr val="bg2"/>
              </a:buClr>
              <a:buFontTx/>
              <a:buAutoNum type="arabicPeriod"/>
            </a:pPr>
            <a:r>
              <a:rPr lang="en-SG" b="0" i="0" u="none" strike="noStrike" dirty="0">
                <a:solidFill>
                  <a:srgbClr val="212529"/>
                </a:solidFill>
                <a:effectLst/>
                <a:latin typeface="-apple-system"/>
              </a:rPr>
              <a:t>Inertia**: </a:t>
            </a:r>
            <a:r>
              <a:rPr lang="en-SG" b="1" i="0" u="none" strike="noStrike" dirty="0">
                <a:solidFill>
                  <a:srgbClr val="212529"/>
                </a:solidFill>
                <a:effectLst/>
                <a:latin typeface="-apple-system"/>
              </a:rPr>
              <a:t>A lower </a:t>
            </a:r>
            <a:r>
              <a:rPr lang="en-SG" b="1" i="0" u="none" strike="noStrike" dirty="0" err="1">
                <a:solidFill>
                  <a:srgbClr val="212529"/>
                </a:solidFill>
                <a:effectLst/>
                <a:latin typeface="-apple-system"/>
              </a:rPr>
              <a:t>intertia</a:t>
            </a:r>
            <a:r>
              <a:rPr lang="en-SG" b="1" dirty="0">
                <a:solidFill>
                  <a:srgbClr val="212529"/>
                </a:solidFill>
                <a:latin typeface="-apple-system"/>
              </a:rPr>
              <a:t>, the better the cluster.</a:t>
            </a:r>
            <a:r>
              <a:rPr lang="en-SG" dirty="0">
                <a:solidFill>
                  <a:srgbClr val="212529"/>
                </a:solidFill>
                <a:latin typeface="-apple-system"/>
              </a:rPr>
              <a:t> The inertia is the sum of squared distances of samples to their closest cluster </a:t>
            </a:r>
            <a:r>
              <a:rPr lang="en-SG" dirty="0" err="1">
                <a:solidFill>
                  <a:srgbClr val="212529"/>
                </a:solidFill>
                <a:latin typeface="-apple-system"/>
              </a:rPr>
              <a:t>center</a:t>
            </a:r>
            <a:r>
              <a:rPr lang="en-SG" dirty="0">
                <a:solidFill>
                  <a:srgbClr val="212529"/>
                </a:solidFill>
                <a:latin typeface="-apple-system"/>
              </a:rPr>
              <a:t>, weighted by the sample weights if provided.</a:t>
            </a:r>
          </a:p>
          <a:p>
            <a:pPr marL="342900" indent="-342900">
              <a:buClr>
                <a:schemeClr val="bg2"/>
              </a:buClr>
              <a:buFontTx/>
              <a:buAutoNum type="arabicPeriod"/>
            </a:pPr>
            <a:r>
              <a:rPr lang="en-SG" b="0" i="0" u="none" strike="noStrike" dirty="0">
                <a:solidFill>
                  <a:srgbClr val="212529"/>
                </a:solidFill>
                <a:effectLst/>
                <a:latin typeface="-apple-system"/>
              </a:rPr>
              <a:t>Davies-Bouldin Index: </a:t>
            </a:r>
            <a:r>
              <a:rPr lang="en-SG" b="1" dirty="0">
                <a:solidFill>
                  <a:srgbClr val="212529"/>
                </a:solidFill>
                <a:latin typeface="-apple-system"/>
              </a:rPr>
              <a:t>A</a:t>
            </a:r>
            <a:r>
              <a:rPr lang="en-SG" b="1" i="0" u="none" strike="noStrike" dirty="0">
                <a:solidFill>
                  <a:srgbClr val="212529"/>
                </a:solidFill>
                <a:effectLst/>
                <a:latin typeface="-apple-system"/>
              </a:rPr>
              <a:t> lower Davies-Bouldin index </a:t>
            </a:r>
            <a:r>
              <a:rPr lang="en-SG" b="0" i="0" u="none" strike="noStrike" dirty="0">
                <a:solidFill>
                  <a:srgbClr val="212529"/>
                </a:solidFill>
                <a:effectLst/>
                <a:latin typeface="-apple-system"/>
              </a:rPr>
              <a:t>relates to a model with better separation between the clusters. It is a measure that compares the distance between clusters with the size of the clusters themselves.</a:t>
            </a:r>
            <a:endParaRPr lang="en-SG" dirty="0">
              <a:solidFill>
                <a:srgbClr val="212529"/>
              </a:solidFill>
              <a:latin typeface="-apple-system"/>
            </a:endParaRPr>
          </a:p>
        </p:txBody>
      </p:sp>
      <p:sp>
        <p:nvSpPr>
          <p:cNvPr id="9" name="TextBox 8">
            <a:extLst>
              <a:ext uri="{FF2B5EF4-FFF2-40B4-BE49-F238E27FC236}">
                <a16:creationId xmlns:a16="http://schemas.microsoft.com/office/drawing/2014/main" id="{29271B40-55FB-998D-1B45-9AE285C39E93}"/>
              </a:ext>
            </a:extLst>
          </p:cNvPr>
          <p:cNvSpPr txBox="1"/>
          <p:nvPr/>
        </p:nvSpPr>
        <p:spPr>
          <a:xfrm>
            <a:off x="325997" y="3956211"/>
            <a:ext cx="5574137" cy="2031325"/>
          </a:xfrm>
          <a:prstGeom prst="rect">
            <a:avLst/>
          </a:prstGeom>
          <a:noFill/>
        </p:spPr>
        <p:txBody>
          <a:bodyPr wrap="square">
            <a:spAutoFit/>
          </a:bodyPr>
          <a:lstStyle/>
          <a:p>
            <a:pPr marL="342900" indent="-342900">
              <a:buClr>
                <a:schemeClr val="bg2"/>
              </a:buClr>
              <a:buAutoNum type="arabicPeriod"/>
            </a:pPr>
            <a:r>
              <a:rPr lang="en-SG" b="0" i="0" u="none" strike="noStrike" dirty="0">
                <a:solidFill>
                  <a:srgbClr val="212529"/>
                </a:solidFill>
                <a:effectLst/>
                <a:latin typeface="-apple-system"/>
              </a:rPr>
              <a:t>Silhouette Coefficient: A score between -1 to 1, </a:t>
            </a:r>
            <a:r>
              <a:rPr lang="en-SG" i="0" u="none" strike="noStrike" dirty="0">
                <a:solidFill>
                  <a:srgbClr val="212529"/>
                </a:solidFill>
                <a:effectLst/>
                <a:latin typeface="-apple-system"/>
              </a:rPr>
              <a:t>where </a:t>
            </a:r>
            <a:r>
              <a:rPr lang="en-SG" b="1" i="0" u="none" strike="noStrike" dirty="0">
                <a:solidFill>
                  <a:srgbClr val="212529"/>
                </a:solidFill>
                <a:effectLst/>
                <a:latin typeface="-apple-system"/>
              </a:rPr>
              <a:t>the higher </a:t>
            </a:r>
            <a:r>
              <a:rPr lang="en-SG" i="0" u="none" strike="noStrike" dirty="0">
                <a:solidFill>
                  <a:srgbClr val="212529"/>
                </a:solidFill>
                <a:effectLst/>
                <a:latin typeface="-apple-system"/>
              </a:rPr>
              <a:t>the score the better the cluster </a:t>
            </a:r>
            <a:r>
              <a:rPr lang="en-SG" b="0" i="0" u="none" strike="noStrike" dirty="0">
                <a:solidFill>
                  <a:srgbClr val="212529"/>
                </a:solidFill>
                <a:effectLst/>
                <a:latin typeface="-apple-system"/>
              </a:rPr>
              <a:t>because the distance to the next nearest cluster is highest</a:t>
            </a:r>
          </a:p>
          <a:p>
            <a:pPr marL="342900" indent="-342900">
              <a:buClr>
                <a:schemeClr val="bg2"/>
              </a:buClr>
              <a:buAutoNum type="arabicPeriod"/>
            </a:pPr>
            <a:r>
              <a:rPr lang="en-SG" dirty="0" err="1">
                <a:solidFill>
                  <a:srgbClr val="212529"/>
                </a:solidFill>
                <a:latin typeface="-apple-system"/>
              </a:rPr>
              <a:t>Calinski-Harabasz</a:t>
            </a:r>
            <a:r>
              <a:rPr lang="en-SG" dirty="0">
                <a:solidFill>
                  <a:srgbClr val="212529"/>
                </a:solidFill>
                <a:latin typeface="-apple-system"/>
              </a:rPr>
              <a:t> index: </a:t>
            </a:r>
            <a:r>
              <a:rPr lang="en-SG" b="1" dirty="0">
                <a:solidFill>
                  <a:srgbClr val="212529"/>
                </a:solidFill>
                <a:latin typeface="-apple-system"/>
              </a:rPr>
              <a:t>A higher </a:t>
            </a:r>
            <a:r>
              <a:rPr lang="en-SG" b="1" dirty="0" err="1">
                <a:solidFill>
                  <a:srgbClr val="212529"/>
                </a:solidFill>
                <a:latin typeface="-apple-system"/>
              </a:rPr>
              <a:t>Calinski-Harabasz</a:t>
            </a:r>
            <a:r>
              <a:rPr lang="en-SG" b="1" dirty="0">
                <a:solidFill>
                  <a:srgbClr val="212529"/>
                </a:solidFill>
                <a:latin typeface="-apple-system"/>
              </a:rPr>
              <a:t> score</a:t>
            </a:r>
            <a:r>
              <a:rPr lang="en-SG" dirty="0">
                <a:solidFill>
                  <a:srgbClr val="212529"/>
                </a:solidFill>
                <a:latin typeface="-apple-system"/>
              </a:rPr>
              <a:t> relates to a model with better defined clusters. </a:t>
            </a:r>
            <a:r>
              <a:rPr lang="en-SG" dirty="0" err="1">
                <a:solidFill>
                  <a:srgbClr val="212529"/>
                </a:solidFill>
                <a:latin typeface="-apple-system"/>
              </a:rPr>
              <a:t>Calinski-Harabasz</a:t>
            </a:r>
            <a:r>
              <a:rPr lang="en-SG" dirty="0">
                <a:solidFill>
                  <a:srgbClr val="212529"/>
                </a:solidFill>
                <a:latin typeface="-apple-system"/>
              </a:rPr>
              <a:t> score is the ratio of between cluster vs within cluster distance</a:t>
            </a:r>
          </a:p>
        </p:txBody>
      </p:sp>
      <p:sp>
        <p:nvSpPr>
          <p:cNvPr id="14" name="Oval 13">
            <a:extLst>
              <a:ext uri="{FF2B5EF4-FFF2-40B4-BE49-F238E27FC236}">
                <a16:creationId xmlns:a16="http://schemas.microsoft.com/office/drawing/2014/main" id="{A6A3BDA4-FF07-D9A7-0AC7-52CFA4A08ABD}"/>
              </a:ext>
            </a:extLst>
          </p:cNvPr>
          <p:cNvSpPr/>
          <p:nvPr/>
        </p:nvSpPr>
        <p:spPr>
          <a:xfrm>
            <a:off x="1661374" y="1930177"/>
            <a:ext cx="528033" cy="557659"/>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3D1824-C3F5-3476-28B7-4A2D204C067D}"/>
              </a:ext>
            </a:extLst>
          </p:cNvPr>
          <p:cNvSpPr txBox="1"/>
          <p:nvPr/>
        </p:nvSpPr>
        <p:spPr>
          <a:xfrm>
            <a:off x="2255412" y="2034446"/>
            <a:ext cx="870397" cy="369332"/>
          </a:xfrm>
          <a:prstGeom prst="rect">
            <a:avLst/>
          </a:prstGeom>
          <a:noFill/>
        </p:spPr>
        <p:txBody>
          <a:bodyPr wrap="square" rtlCol="0">
            <a:spAutoFit/>
          </a:bodyPr>
          <a:lstStyle/>
          <a:p>
            <a:r>
              <a:rPr lang="en-US" dirty="0"/>
              <a:t>K = 2</a:t>
            </a:r>
          </a:p>
        </p:txBody>
      </p:sp>
      <p:sp>
        <p:nvSpPr>
          <p:cNvPr id="17" name="Oval 16">
            <a:extLst>
              <a:ext uri="{FF2B5EF4-FFF2-40B4-BE49-F238E27FC236}">
                <a16:creationId xmlns:a16="http://schemas.microsoft.com/office/drawing/2014/main" id="{85FF8C9B-442D-5D74-EB44-C848F6823FDA}"/>
              </a:ext>
            </a:extLst>
          </p:cNvPr>
          <p:cNvSpPr/>
          <p:nvPr/>
        </p:nvSpPr>
        <p:spPr>
          <a:xfrm>
            <a:off x="7108066" y="1861473"/>
            <a:ext cx="526423" cy="199946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E317DD-4631-A3FA-4D2F-7D9FC7A74BB8}"/>
              </a:ext>
            </a:extLst>
          </p:cNvPr>
          <p:cNvSpPr txBox="1"/>
          <p:nvPr/>
        </p:nvSpPr>
        <p:spPr>
          <a:xfrm>
            <a:off x="7634489" y="3274173"/>
            <a:ext cx="870397" cy="369332"/>
          </a:xfrm>
          <a:prstGeom prst="rect">
            <a:avLst/>
          </a:prstGeom>
          <a:noFill/>
        </p:spPr>
        <p:txBody>
          <a:bodyPr wrap="square" rtlCol="0">
            <a:spAutoFit/>
          </a:bodyPr>
          <a:lstStyle/>
          <a:p>
            <a:r>
              <a:rPr lang="en-US" dirty="0"/>
              <a:t>K = 2</a:t>
            </a:r>
          </a:p>
        </p:txBody>
      </p:sp>
    </p:spTree>
    <p:extLst>
      <p:ext uri="{BB962C8B-B14F-4D97-AF65-F5344CB8AC3E}">
        <p14:creationId xmlns:p14="http://schemas.microsoft.com/office/powerpoint/2010/main" val="259420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The results show the Companies are clearly segregated on uptime performance</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581400" cy="4341924"/>
          </a:xfrm>
        </p:spPr>
        <p:txBody>
          <a:bodyPr>
            <a:normAutofit fontScale="85000" lnSpcReduction="20000"/>
          </a:bodyPr>
          <a:lstStyle/>
          <a:p>
            <a:r>
              <a:rPr lang="en-US" b="1" dirty="0"/>
              <a:t>Bigger is better and also more productive. </a:t>
            </a:r>
            <a:r>
              <a:rPr lang="en-US" dirty="0"/>
              <a:t>There is a clear correlation for a turbine’s maximum generation capabilities and its uptime</a:t>
            </a:r>
          </a:p>
          <a:p>
            <a:r>
              <a:rPr lang="en-US" b="1" dirty="0"/>
              <a:t>Both ends of the performance spectrum are dominated by small players.</a:t>
            </a:r>
            <a:r>
              <a:rPr lang="en-US" dirty="0"/>
              <a:t> Larger players are more diversified and hence produce stable results</a:t>
            </a:r>
          </a:p>
          <a:p>
            <a:r>
              <a:rPr lang="en-US" b="1" dirty="0"/>
              <a:t>Cluster 1 (Teal) is more favorable as an investment opportunity</a:t>
            </a:r>
          </a:p>
          <a:p>
            <a:r>
              <a:rPr lang="en-US" dirty="0"/>
              <a:t>Each company is made up of a portfolio of plants hence the color gradient </a:t>
            </a:r>
          </a:p>
          <a:p>
            <a:endParaRPr lang="en-US" dirty="0"/>
          </a:p>
          <a:p>
            <a:endParaRPr lang="en-US" dirty="0"/>
          </a:p>
        </p:txBody>
      </p:sp>
      <p:pic>
        <p:nvPicPr>
          <p:cNvPr id="29" name="Picture 28" descr="Graphical user interface, application&#10;&#10;Description automatically generated">
            <a:extLst>
              <a:ext uri="{FF2B5EF4-FFF2-40B4-BE49-F238E27FC236}">
                <a16:creationId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rmAutofit/>
          </a:bodyPr>
          <a:lstStyle/>
          <a:p>
            <a:r>
              <a:rPr lang="en-SG" sz="2800" dirty="0"/>
              <a:t>The better companies are using taller and bigger turbines</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581400" cy="4113262"/>
          </a:xfrm>
        </p:spPr>
        <p:txBody>
          <a:bodyPr>
            <a:normAutofit/>
          </a:bodyPr>
          <a:lstStyle/>
          <a:p>
            <a:r>
              <a:rPr lang="en-US" b="1" dirty="0"/>
              <a:t>Bigger is better and also more productive. </a:t>
            </a:r>
            <a:r>
              <a:rPr lang="en-US" dirty="0"/>
              <a:t>There is a clear correlation for a turbine’s size</a:t>
            </a:r>
          </a:p>
        </p:txBody>
      </p:sp>
      <p:pic>
        <p:nvPicPr>
          <p:cNvPr id="8" name="Picture 7" descr="Chart, scatter chart&#10;&#10;Description automatically generated">
            <a:extLst>
              <a:ext uri="{FF2B5EF4-FFF2-40B4-BE49-F238E27FC236}">
                <a16:creationId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a:grayscl/>
            <a:extLst>
              <a:ext uri="{28A0092B-C50C-407E-A947-70E740481C1C}">
                <a14:useLocalDpi xmlns:a14="http://schemas.microsoft.com/office/drawing/2010/main" val="0"/>
              </a:ext>
            </a:extLst>
          </a:blip>
          <a:srcRect l="15600" t="3446" r="15693" b="50743"/>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a:grayscl/>
            <a:extLst>
              <a:ext uri="{28A0092B-C50C-407E-A947-70E740481C1C}">
                <a14:useLocalDpi xmlns:a14="http://schemas.microsoft.com/office/drawing/2010/main" val="0"/>
              </a:ext>
            </a:extLst>
          </a:blip>
          <a:srcRect l="16796" t="1856" r="22842" b="57896"/>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a:grayscl/>
            <a:extLst>
              <a:ext uri="{28A0092B-C50C-407E-A947-70E740481C1C}">
                <a14:useLocalDpi xmlns:a14="http://schemas.microsoft.com/office/drawing/2010/main" val="0"/>
              </a:ext>
            </a:extLst>
          </a:blip>
          <a:srcRect l="25615" t="1387" r="14050" b="58384"/>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a:grayscl/>
            <a:extLst>
              <a:ext uri="{28A0092B-C50C-407E-A947-70E740481C1C}">
                <a14:useLocalDpi xmlns:a14="http://schemas.microsoft.com/office/drawing/2010/main" val="0"/>
              </a:ext>
            </a:extLst>
          </a:blip>
          <a:srcRect l="22012" t="4340" r="18915" b="56273"/>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a:grayscl/>
            <a:extLst>
              <a:ext uri="{28A0092B-C50C-407E-A947-70E740481C1C}">
                <a14:useLocalDpi xmlns:a14="http://schemas.microsoft.com/office/drawing/2010/main" val="0"/>
              </a:ext>
            </a:extLst>
          </a:blip>
          <a:srcRect l="21449" t="5361" r="20912" b="56221"/>
          <a:stretch/>
        </p:blipFill>
        <p:spPr>
          <a:xfrm>
            <a:off x="833737" y="4618439"/>
            <a:ext cx="1236720" cy="123672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10419" t="8890" r="10462" b="8925"/>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C323-F7BB-FC43-8131-275AA7C3E0AE}"/>
              </a:ext>
            </a:extLst>
          </p:cNvPr>
          <p:cNvPicPr>
            <a:picLocks noChangeAspect="1"/>
          </p:cNvPicPr>
          <p:nvPr/>
        </p:nvPicPr>
        <p:blipFill>
          <a:blip r:embed="rId2"/>
          <a:stretch>
            <a:fillRect/>
          </a:stretch>
        </p:blipFill>
        <p:spPr>
          <a:xfrm>
            <a:off x="419099" y="1825623"/>
            <a:ext cx="3756085" cy="290793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a:t>
            </a:r>
            <a:r>
              <a:rPr lang="en-SG" sz="2800"/>
              <a:t>of features</a:t>
            </a:r>
            <a:endParaRPr lang="en-SG" sz="2800" dirty="0"/>
          </a:p>
        </p:txBody>
      </p:sp>
      <p:pic>
        <p:nvPicPr>
          <p:cNvPr id="8" name="Content Placeholder 7">
            <a:extLst>
              <a:ext uri="{FF2B5EF4-FFF2-40B4-BE49-F238E27FC236}">
                <a16:creationId xmlns:a16="http://schemas.microsoft.com/office/drawing/2014/main" id="{BAEEC7F3-760E-0E3C-D3AF-5C7D17260454}"/>
              </a:ext>
            </a:extLst>
          </p:cNvPr>
          <p:cNvPicPr>
            <a:picLocks noGrp="1" noChangeAspect="1"/>
          </p:cNvPicPr>
          <p:nvPr>
            <p:ph idx="1"/>
          </p:nvPr>
        </p:nvPicPr>
        <p:blipFill>
          <a:blip r:embed="rId3"/>
          <a:stretch>
            <a:fillRect/>
          </a:stretch>
        </p:blipFill>
        <p:spPr>
          <a:xfrm>
            <a:off x="6096000" y="1825624"/>
            <a:ext cx="4207633" cy="2979832"/>
          </a:xfrm>
          <a:prstGeom prst="rect">
            <a:avLst/>
          </a:prstGeom>
        </p:spPr>
      </p:pic>
      <p:sp>
        <p:nvSpPr>
          <p:cNvPr id="10" name="Content Placeholder 5">
            <a:extLst>
              <a:ext uri="{FF2B5EF4-FFF2-40B4-BE49-F238E27FC236}">
                <a16:creationId xmlns:a16="http://schemas.microsoft.com/office/drawing/2014/main" id="{6E6179E7-42C9-DB84-2C3E-5A072F56CD5F}"/>
              </a:ext>
            </a:extLst>
          </p:cNvPr>
          <p:cNvSpPr txBox="1">
            <a:spLocks/>
          </p:cNvSpPr>
          <p:nvPr/>
        </p:nvSpPr>
        <p:spPr>
          <a:xfrm>
            <a:off x="675376" y="4680968"/>
            <a:ext cx="10841247" cy="2177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weaker cluster (0) tends to have </a:t>
            </a:r>
            <a:r>
              <a:rPr lang="en-US" b="1" dirty="0"/>
              <a:t>more plants that have been operationally longer</a:t>
            </a:r>
            <a:r>
              <a:rPr lang="en-US" dirty="0"/>
              <a:t> and hence not running as often to its stated capacity</a:t>
            </a:r>
          </a:p>
          <a:p>
            <a:r>
              <a:rPr lang="en-US" dirty="0"/>
              <a:t>The weaker cluster (0) also tends to have a </a:t>
            </a:r>
            <a:r>
              <a:rPr lang="en-US" b="1" dirty="0"/>
              <a:t>slight variation in efficiency</a:t>
            </a:r>
          </a:p>
          <a:p>
            <a:endParaRPr lang="en-US" dirty="0"/>
          </a:p>
        </p:txBody>
      </p:sp>
      <p:sp>
        <p:nvSpPr>
          <p:cNvPr id="13" name="Oval 12">
            <a:extLst>
              <a:ext uri="{FF2B5EF4-FFF2-40B4-BE49-F238E27FC236}">
                <a16:creationId xmlns:a16="http://schemas.microsoft.com/office/drawing/2014/main" id="{D1B0A427-5C85-F6ED-A3A3-05D5CE71E356}"/>
              </a:ext>
            </a:extLst>
          </p:cNvPr>
          <p:cNvSpPr/>
          <p:nvPr/>
        </p:nvSpPr>
        <p:spPr>
          <a:xfrm rot="16200000">
            <a:off x="1411895" y="1333355"/>
            <a:ext cx="526423" cy="199946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CEBDEEC-1B0A-4EE1-69E0-8172662F931E}"/>
              </a:ext>
            </a:extLst>
          </p:cNvPr>
          <p:cNvSpPr txBox="1"/>
          <p:nvPr/>
        </p:nvSpPr>
        <p:spPr>
          <a:xfrm>
            <a:off x="1790165" y="2684318"/>
            <a:ext cx="1300765" cy="1200329"/>
          </a:xfrm>
          <a:prstGeom prst="rect">
            <a:avLst/>
          </a:prstGeom>
          <a:noFill/>
        </p:spPr>
        <p:txBody>
          <a:bodyPr wrap="square" rtlCol="0">
            <a:spAutoFit/>
          </a:bodyPr>
          <a:lstStyle/>
          <a:p>
            <a:r>
              <a:rPr lang="en-US" dirty="0">
                <a:solidFill>
                  <a:srgbClr val="000000"/>
                </a:solidFill>
              </a:rPr>
              <a:t>Distribution is wide at the 9-year mark</a:t>
            </a:r>
          </a:p>
        </p:txBody>
      </p:sp>
      <p:sp>
        <p:nvSpPr>
          <p:cNvPr id="15" name="TextBox 14">
            <a:extLst>
              <a:ext uri="{FF2B5EF4-FFF2-40B4-BE49-F238E27FC236}">
                <a16:creationId xmlns:a16="http://schemas.microsoft.com/office/drawing/2014/main" id="{E1C1526B-67B2-0E37-6551-C9CDA4ED513E}"/>
              </a:ext>
            </a:extLst>
          </p:cNvPr>
          <p:cNvSpPr txBox="1"/>
          <p:nvPr/>
        </p:nvSpPr>
        <p:spPr>
          <a:xfrm>
            <a:off x="8511554" y="3149895"/>
            <a:ext cx="1508209" cy="1200329"/>
          </a:xfrm>
          <a:prstGeom prst="rect">
            <a:avLst/>
          </a:prstGeom>
          <a:noFill/>
        </p:spPr>
        <p:txBody>
          <a:bodyPr wrap="square" rtlCol="0">
            <a:spAutoFit/>
          </a:bodyPr>
          <a:lstStyle/>
          <a:p>
            <a:r>
              <a:rPr lang="en-US" dirty="0">
                <a:solidFill>
                  <a:srgbClr val="000000"/>
                </a:solidFill>
              </a:rPr>
              <a:t>Cluster 1 has little to no variation in efficiency</a:t>
            </a:r>
          </a:p>
        </p:txBody>
      </p:sp>
      <p:sp>
        <p:nvSpPr>
          <p:cNvPr id="16" name="Oval 15">
            <a:extLst>
              <a:ext uri="{FF2B5EF4-FFF2-40B4-BE49-F238E27FC236}">
                <a16:creationId xmlns:a16="http://schemas.microsoft.com/office/drawing/2014/main" id="{4380197E-7D10-89BF-1F58-60C44ABAC100}"/>
              </a:ext>
            </a:extLst>
          </p:cNvPr>
          <p:cNvSpPr/>
          <p:nvPr/>
        </p:nvSpPr>
        <p:spPr>
          <a:xfrm rot="16200000">
            <a:off x="9138893" y="1815908"/>
            <a:ext cx="526423" cy="1999462"/>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fontScale="90000"/>
          </a:bodyPr>
          <a:lstStyle/>
          <a:p>
            <a:r>
              <a:rPr lang="en-SG" sz="2800" dirty="0"/>
              <a:t>Because the cluster is unable to identify companies who perform well historically for uptime and efficiency, we should manually identify them</a:t>
            </a:r>
          </a:p>
        </p:txBody>
      </p:sp>
      <p:pic>
        <p:nvPicPr>
          <p:cNvPr id="7" name="Picture 6" descr="Chart, scatter chart&#10;&#10;Description automatically generated">
            <a:extLst>
              <a:ext uri="{FF2B5EF4-FFF2-40B4-BE49-F238E27FC236}">
                <a16:creationId xmlns:a16="http://schemas.microsoft.com/office/drawing/2014/main" id="{4082F634-1DFE-410F-D112-E452A64F2FA5}"/>
              </a:ext>
            </a:extLst>
          </p:cNvPr>
          <p:cNvPicPr>
            <a:picLocks noChangeAspect="1"/>
          </p:cNvPicPr>
          <p:nvPr/>
        </p:nvPicPr>
        <p:blipFill>
          <a:blip r:embed="rId2"/>
          <a:stretch>
            <a:fillRect/>
          </a:stretch>
        </p:blipFill>
        <p:spPr>
          <a:xfrm>
            <a:off x="3115077" y="1826834"/>
            <a:ext cx="5771346" cy="4435924"/>
          </a:xfrm>
          <a:prstGeom prst="rect">
            <a:avLst/>
          </a:prstGeom>
        </p:spPr>
      </p:pic>
    </p:spTree>
    <p:extLst>
      <p:ext uri="{BB962C8B-B14F-4D97-AF65-F5344CB8AC3E}">
        <p14:creationId xmlns:p14="http://schemas.microsoft.com/office/powerpoint/2010/main" val="263822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US" sz="3600" dirty="0"/>
              <a:t>Nearly 75% of the new wind capacity installed in 2021 is located in ERCOT, MISO and SPP</a:t>
            </a:r>
            <a:endParaRPr lang="en-SG" sz="3600" dirty="0"/>
          </a:p>
        </p:txBody>
      </p:sp>
      <p:sp>
        <p:nvSpPr>
          <p:cNvPr id="6" name="TextBox 5"/>
          <p:cNvSpPr txBox="1"/>
          <p:nvPr/>
        </p:nvSpPr>
        <p:spPr>
          <a:xfrm>
            <a:off x="6799801" y="1841242"/>
            <a:ext cx="4589471" cy="4462760"/>
          </a:xfrm>
          <a:prstGeom prst="rect">
            <a:avLst/>
          </a:prstGeom>
          <a:noFill/>
        </p:spPr>
        <p:txBody>
          <a:bodyPr wrap="square" rtlCol="0">
            <a:spAutoFit/>
          </a:bodyPr>
          <a:lstStyle/>
          <a:p>
            <a:pPr>
              <a:buClr>
                <a:schemeClr val="bg2"/>
              </a:buClr>
            </a:pPr>
            <a:r>
              <a:rPr lang="en-SG" dirty="0">
                <a:solidFill>
                  <a:schemeClr val="tx2"/>
                </a:solidFill>
              </a:rPr>
              <a:t>The US energy market is divided into 10 </a:t>
            </a:r>
          </a:p>
          <a:p>
            <a:pPr>
              <a:buClr>
                <a:schemeClr val="bg2"/>
              </a:buClr>
            </a:pPr>
            <a:r>
              <a:rPr lang="en-SG" dirty="0">
                <a:solidFill>
                  <a:schemeClr val="tx2"/>
                </a:solidFill>
              </a:rPr>
              <a:t>sub-regions. Each sub-region is governed by </a:t>
            </a:r>
          </a:p>
          <a:p>
            <a:pPr>
              <a:buClr>
                <a:schemeClr val="bg2"/>
              </a:buClr>
            </a:pPr>
            <a:r>
              <a:rPr lang="en-SG" dirty="0">
                <a:solidFill>
                  <a:schemeClr val="tx2"/>
                </a:solidFill>
              </a:rPr>
              <a:t>an energy operator that </a:t>
            </a:r>
            <a:r>
              <a:rPr lang="en-US" dirty="0">
                <a:solidFill>
                  <a:schemeClr val="tx2"/>
                </a:solidFill>
              </a:rPr>
              <a:t>manages their respective electricity grid and wholesale electricity markets. They are:</a:t>
            </a:r>
          </a:p>
          <a:p>
            <a:pPr>
              <a:buClr>
                <a:schemeClr val="bg2"/>
              </a:buClr>
            </a:pPr>
            <a:endParaRPr lang="en-US" sz="1200" dirty="0">
              <a:solidFill>
                <a:schemeClr val="tx2"/>
              </a:solidFill>
            </a:endParaRPr>
          </a:p>
          <a:p>
            <a:pPr marL="216000" indent="-216000">
              <a:buFont typeface="Wingdings" panose="05000000000000000000" pitchFamily="2" charset="2"/>
              <a:buChar char="§"/>
            </a:pPr>
            <a:r>
              <a:rPr lang="en-SG" sz="1600" b="1" dirty="0"/>
              <a:t>California Independent System Operator (CAISO)</a:t>
            </a:r>
          </a:p>
          <a:p>
            <a:pPr marL="216000" indent="-216000">
              <a:buFont typeface="Wingdings" panose="05000000000000000000" pitchFamily="2" charset="2"/>
              <a:buChar char="§"/>
            </a:pPr>
            <a:r>
              <a:rPr lang="en-SG" sz="1600" b="1" dirty="0"/>
              <a:t>Electric Reliability Council of Texas (ERCOT)</a:t>
            </a:r>
          </a:p>
          <a:p>
            <a:pPr marL="216000" indent="-216000">
              <a:buFont typeface="Wingdings" panose="05000000000000000000" pitchFamily="2" charset="2"/>
              <a:buChar char="§"/>
            </a:pPr>
            <a:r>
              <a:rPr lang="en-SG" sz="1600" dirty="0">
                <a:solidFill>
                  <a:schemeClr val="tx2"/>
                </a:solidFill>
              </a:rPr>
              <a:t>Midcontinent Independent System Operator (MISO)</a:t>
            </a:r>
          </a:p>
          <a:p>
            <a:pPr marL="216000" indent="-216000">
              <a:buFont typeface="Wingdings" panose="05000000000000000000" pitchFamily="2" charset="2"/>
              <a:buChar char="§"/>
            </a:pPr>
            <a:r>
              <a:rPr lang="en-SG" sz="1600" dirty="0">
                <a:solidFill>
                  <a:schemeClr val="tx2"/>
                </a:solidFill>
              </a:rPr>
              <a:t>ISO New England (ISO-NE)</a:t>
            </a:r>
          </a:p>
          <a:p>
            <a:pPr marL="216000" indent="-216000">
              <a:buFont typeface="Wingdings" panose="05000000000000000000" pitchFamily="2" charset="2"/>
              <a:buChar char="§"/>
            </a:pPr>
            <a:r>
              <a:rPr lang="en-SG" sz="1600" dirty="0">
                <a:solidFill>
                  <a:schemeClr val="tx2"/>
                </a:solidFill>
              </a:rPr>
              <a:t>New York Independent System Operator (NYISO)</a:t>
            </a:r>
          </a:p>
          <a:p>
            <a:pPr marL="216000" indent="-216000">
              <a:buFont typeface="Wingdings" panose="05000000000000000000" pitchFamily="2" charset="2"/>
              <a:buChar char="§"/>
            </a:pPr>
            <a:r>
              <a:rPr lang="en-SG" sz="1600" dirty="0">
                <a:solidFill>
                  <a:schemeClr val="tx2"/>
                </a:solidFill>
              </a:rPr>
              <a:t>PJM Interconnection (PJM)</a:t>
            </a:r>
          </a:p>
          <a:p>
            <a:pPr marL="216000" indent="-216000">
              <a:buFont typeface="Wingdings" panose="05000000000000000000" pitchFamily="2" charset="2"/>
              <a:buChar char="§"/>
            </a:pPr>
            <a:r>
              <a:rPr lang="en-SG" sz="1600" b="1" dirty="0"/>
              <a:t>Southwest Power Pool (SPP)</a:t>
            </a:r>
          </a:p>
          <a:p>
            <a:pPr marL="216000" indent="-216000">
              <a:buFont typeface="Wingdings" panose="05000000000000000000" pitchFamily="2" charset="2"/>
              <a:buChar char="§"/>
            </a:pPr>
            <a:r>
              <a:rPr lang="en-SG" sz="1600" dirty="0">
                <a:solidFill>
                  <a:schemeClr val="tx2"/>
                </a:solidFill>
              </a:rPr>
              <a:t>Southwest Power Pool - West (SPP West)</a:t>
            </a:r>
          </a:p>
          <a:p>
            <a:pPr marL="216000" indent="-216000">
              <a:buFont typeface="Wingdings" panose="05000000000000000000" pitchFamily="2" charset="2"/>
              <a:buChar char="§"/>
            </a:pPr>
            <a:r>
              <a:rPr lang="en-SG" sz="1600" dirty="0">
                <a:solidFill>
                  <a:schemeClr val="tx2"/>
                </a:solidFill>
              </a:rPr>
              <a:t>Western Electricity Coordinating Council (WECC)</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4278238755"/>
              </p:ext>
            </p:extLst>
          </p:nvPr>
        </p:nvGraphicFramePr>
        <p:xfrm>
          <a:off x="838200" y="1825625"/>
          <a:ext cx="5476200" cy="41132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1906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Autofit/>
          </a:bodyPr>
          <a:lstStyle/>
          <a:p>
            <a:r>
              <a:rPr lang="en-SG" sz="2800" dirty="0"/>
              <a:t>Wind power represented the 2</a:t>
            </a:r>
            <a:r>
              <a:rPr lang="en-SG" sz="2800" baseline="30000" dirty="0"/>
              <a:t>nd</a:t>
            </a:r>
            <a:r>
              <a:rPr lang="en-SG" sz="2800" dirty="0"/>
              <a:t>-largest source of U.S. electric-capacity additions in 2021 at 32%, behind </a:t>
            </a:r>
            <a:r>
              <a:rPr lang="en-SG" sz="2800" dirty="0" err="1"/>
              <a:t>solar’s</a:t>
            </a:r>
            <a:r>
              <a:rPr lang="en-SG" sz="2800" dirty="0"/>
              <a:t> 45%</a:t>
            </a:r>
          </a:p>
        </p:txBody>
      </p:sp>
      <p:pic>
        <p:nvPicPr>
          <p:cNvPr id="5" name="Content Placeholder 4"/>
          <p:cNvPicPr>
            <a:picLocks noGrp="1" noChangeAspect="1"/>
          </p:cNvPicPr>
          <p:nvPr>
            <p:ph idx="1"/>
          </p:nvPr>
        </p:nvPicPr>
        <p:blipFill>
          <a:blip r:embed="rId2"/>
          <a:stretch>
            <a:fillRect/>
          </a:stretch>
        </p:blipFill>
        <p:spPr>
          <a:xfrm>
            <a:off x="2440771" y="2149545"/>
            <a:ext cx="7310458" cy="4113213"/>
          </a:xfrm>
          <a:prstGeom prst="rect">
            <a:avLst/>
          </a:prstGeom>
        </p:spPr>
      </p:pic>
    </p:spTree>
    <p:extLst>
      <p:ext uri="{BB962C8B-B14F-4D97-AF65-F5344CB8AC3E}">
        <p14:creationId xmlns:p14="http://schemas.microsoft.com/office/powerpoint/2010/main" val="262667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9072-CEB7-CD77-8EE3-0C3B2CCAEC13}"/>
              </a:ext>
            </a:extLst>
          </p:cNvPr>
          <p:cNvSpPr>
            <a:spLocks noGrp="1"/>
          </p:cNvSpPr>
          <p:nvPr>
            <p:ph type="title"/>
          </p:nvPr>
        </p:nvSpPr>
        <p:spPr/>
        <p:txBody>
          <a:bodyPr>
            <a:normAutofit/>
          </a:bodyPr>
          <a:lstStyle/>
          <a:p>
            <a:r>
              <a:rPr lang="en-SG" sz="2800" dirty="0"/>
              <a:t>Wind penetration by energy market sub-regions</a:t>
            </a:r>
          </a:p>
        </p:txBody>
      </p:sp>
      <p:pic>
        <p:nvPicPr>
          <p:cNvPr id="5" name="Picture 4">
            <a:extLst>
              <a:ext uri="{FF2B5EF4-FFF2-40B4-BE49-F238E27FC236}">
                <a16:creationId xmlns:a16="http://schemas.microsoft.com/office/drawing/2014/main" id="{2C9DC7F8-8CA3-1F7F-3CCC-71D8C52FFD4B}"/>
              </a:ext>
            </a:extLst>
          </p:cNvPr>
          <p:cNvPicPr>
            <a:picLocks noChangeAspect="1"/>
          </p:cNvPicPr>
          <p:nvPr/>
        </p:nvPicPr>
        <p:blipFill>
          <a:blip r:embed="rId2"/>
          <a:stretch>
            <a:fillRect/>
          </a:stretch>
        </p:blipFill>
        <p:spPr>
          <a:xfrm>
            <a:off x="284557" y="1786868"/>
            <a:ext cx="8068801" cy="4706007"/>
          </a:xfrm>
          <a:prstGeom prst="rect">
            <a:avLst/>
          </a:prstGeom>
        </p:spPr>
      </p:pic>
      <p:sp>
        <p:nvSpPr>
          <p:cNvPr id="6" name="TextBox 5">
            <a:extLst>
              <a:ext uri="{FF2B5EF4-FFF2-40B4-BE49-F238E27FC236}">
                <a16:creationId xmlns:a16="http://schemas.microsoft.com/office/drawing/2014/main" id="{C43731B2-45E3-FF67-E2C4-12DDC23B1530}"/>
              </a:ext>
            </a:extLst>
          </p:cNvPr>
          <p:cNvSpPr txBox="1"/>
          <p:nvPr/>
        </p:nvSpPr>
        <p:spPr>
          <a:xfrm>
            <a:off x="7924745" y="1722338"/>
            <a:ext cx="3867565" cy="4770537"/>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374151"/>
                </a:solidFill>
                <a:effectLst/>
                <a:latin typeface="Söhne"/>
              </a:rPr>
              <a:t>Wind penetration = </a:t>
            </a:r>
            <a:r>
              <a:rPr lang="en-US" sz="1600" b="1" i="0" dirty="0">
                <a:solidFill>
                  <a:srgbClr val="FF0000"/>
                </a:solidFill>
                <a:effectLst/>
                <a:latin typeface="Söhne"/>
              </a:rPr>
              <a:t>percentage of electricity generated by wind power </a:t>
            </a:r>
            <a:r>
              <a:rPr lang="en-US" sz="1600" b="0" i="0" dirty="0">
                <a:solidFill>
                  <a:srgbClr val="374151"/>
                </a:solidFill>
                <a:effectLst/>
                <a:latin typeface="Söhne"/>
              </a:rPr>
              <a:t>over total </a:t>
            </a:r>
            <a:r>
              <a:rPr lang="en-US" sz="1600" b="1" i="0" dirty="0">
                <a:solidFill>
                  <a:srgbClr val="FF0000"/>
                </a:solidFill>
                <a:effectLst/>
                <a:latin typeface="Söhne"/>
              </a:rPr>
              <a:t>electricity demand </a:t>
            </a:r>
            <a:r>
              <a:rPr lang="en-US" sz="1600" b="0" i="0" dirty="0">
                <a:solidFill>
                  <a:srgbClr val="374151"/>
                </a:solidFill>
                <a:effectLst/>
                <a:latin typeface="Söhne"/>
              </a:rPr>
              <a:t>in a given system or grid.</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For example, if a region has a total electricity demand of 1000 megawatts (MW) and wind turbines generate 200 MW of electricity, the wind penetration would be 20%.</a:t>
            </a:r>
          </a:p>
          <a:p>
            <a:pPr marL="285750" indent="-285750" algn="l">
              <a:buFont typeface="Arial" panose="020B0604020202020204" pitchFamily="34" charset="0"/>
              <a:buChar char="•"/>
            </a:pPr>
            <a:endParaRPr lang="en-US" sz="1600" b="0" i="0" dirty="0">
              <a:solidFill>
                <a:srgbClr val="374151"/>
              </a:solidFill>
              <a:effectLst/>
              <a:latin typeface="Söhne"/>
            </a:endParaRPr>
          </a:p>
          <a:p>
            <a:pPr marL="285750" indent="-285750" algn="l">
              <a:buFont typeface="Arial" panose="020B0604020202020204" pitchFamily="34" charset="0"/>
              <a:buChar char="•"/>
            </a:pPr>
            <a:r>
              <a:rPr lang="en-US" sz="1600" b="0" i="0" dirty="0">
                <a:solidFill>
                  <a:srgbClr val="374151"/>
                </a:solidFill>
                <a:effectLst/>
                <a:latin typeface="Söhne"/>
              </a:rPr>
              <a:t>Wind penetration levels can vary depending on factors such as the </a:t>
            </a:r>
            <a:r>
              <a:rPr lang="en-US" sz="1600" b="1" i="0" dirty="0">
                <a:solidFill>
                  <a:srgbClr val="374151"/>
                </a:solidFill>
                <a:effectLst/>
                <a:latin typeface="Söhne"/>
              </a:rPr>
              <a:t>availability and capacity of wind resources</a:t>
            </a:r>
            <a:r>
              <a:rPr lang="en-US" sz="1600" b="0" i="0" dirty="0">
                <a:solidFill>
                  <a:srgbClr val="374151"/>
                </a:solidFill>
                <a:effectLst/>
                <a:latin typeface="Söhne"/>
              </a:rPr>
              <a:t>, the </a:t>
            </a:r>
            <a:r>
              <a:rPr lang="en-US" sz="1600" b="1" i="0" dirty="0">
                <a:solidFill>
                  <a:srgbClr val="374151"/>
                </a:solidFill>
                <a:effectLst/>
                <a:latin typeface="Söhne"/>
              </a:rPr>
              <a:t>level of demand</a:t>
            </a:r>
            <a:r>
              <a:rPr lang="en-US" sz="1600" b="0" i="0" dirty="0">
                <a:solidFill>
                  <a:srgbClr val="374151"/>
                </a:solidFill>
                <a:effectLst/>
                <a:latin typeface="Söhne"/>
              </a:rPr>
              <a:t>, and the </a:t>
            </a:r>
            <a:r>
              <a:rPr lang="en-US" sz="1600" b="1" i="0" dirty="0">
                <a:solidFill>
                  <a:srgbClr val="374151"/>
                </a:solidFill>
                <a:effectLst/>
                <a:latin typeface="Söhne"/>
              </a:rPr>
              <a:t>capacity of the transmission infrastructure </a:t>
            </a:r>
            <a:r>
              <a:rPr lang="en-US" sz="1600" b="0" i="0" dirty="0">
                <a:solidFill>
                  <a:srgbClr val="374151"/>
                </a:solidFill>
                <a:effectLst/>
                <a:latin typeface="Söhne"/>
              </a:rPr>
              <a:t>to handle the fluctuations in electricity supply from wind turbines.</a:t>
            </a:r>
          </a:p>
          <a:p>
            <a:pPr marL="285750" indent="-285750">
              <a:buFont typeface="Arial" panose="020B0604020202020204" pitchFamily="34" charset="0"/>
              <a:buChar char="•"/>
            </a:pPr>
            <a:endParaRPr lang="en-SG" sz="1600" dirty="0"/>
          </a:p>
        </p:txBody>
      </p:sp>
    </p:spTree>
    <p:extLst>
      <p:ext uri="{BB962C8B-B14F-4D97-AF65-F5344CB8AC3E}">
        <p14:creationId xmlns:p14="http://schemas.microsoft.com/office/powerpoint/2010/main" val="1652291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Identifying Market Opportunities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Company logo">
            <a:extLst>
              <a:ext uri="{FF2B5EF4-FFF2-40B4-BE49-F238E27FC236}">
                <a16:creationId xmlns:a16="http://schemas.microsoft.com/office/drawing/2014/main" id="{D457851C-3483-4905-915D-69630312957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7" b="447"/>
          <a:stretch>
            <a:fillRect/>
          </a:stretch>
        </p:blipFill>
        <p:spPr/>
      </p:pic>
      <p:sp>
        <p:nvSpPr>
          <p:cNvPr id="8" name="Title 7">
            <a:extLst>
              <a:ext uri="{FF2B5EF4-FFF2-40B4-BE49-F238E27FC236}">
                <a16:creationId xmlns:a16="http://schemas.microsoft.com/office/drawing/2014/main" id="{FABF3864-5491-4A64-8FD3-73A0D2EC6EE2}"/>
              </a:ext>
            </a:extLst>
          </p:cNvPr>
          <p:cNvSpPr>
            <a:spLocks noGrp="1"/>
          </p:cNvSpPr>
          <p:nvPr>
            <p:ph type="title"/>
          </p:nvPr>
        </p:nvSpPr>
        <p:spPr/>
        <p:txBody>
          <a:bodyPr/>
          <a:lstStyle/>
          <a:p>
            <a:r>
              <a:rPr lang="en-US" dirty="0"/>
              <a:t>SOLUTION</a:t>
            </a:r>
          </a:p>
        </p:txBody>
      </p:sp>
      <p:sp>
        <p:nvSpPr>
          <p:cNvPr id="18" name="Text Placeholder 14">
            <a:extLst>
              <a:ext uri="{FF2B5EF4-FFF2-40B4-BE49-F238E27FC236}">
                <a16:creationId xmlns:a16="http://schemas.microsoft.com/office/drawing/2014/main" id="{746D3BBB-6CF6-48E9-A167-0EB926B60BCC}"/>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a:p>
            <a:endParaRPr lang="en-US" dirty="0"/>
          </a:p>
        </p:txBody>
      </p:sp>
      <p:sp>
        <p:nvSpPr>
          <p:cNvPr id="4" name="Slide Number Placeholder 3">
            <a:extLst>
              <a:ext uri="{FF2B5EF4-FFF2-40B4-BE49-F238E27FC236}">
                <a16:creationId xmlns:a16="http://schemas.microsoft.com/office/drawing/2014/main" id="{C0080583-D47F-40C1-BDC7-5C319C981FE0}"/>
              </a:ext>
            </a:extLst>
          </p:cNvPr>
          <p:cNvSpPr>
            <a:spLocks noGrp="1"/>
          </p:cNvSpPr>
          <p:nvPr>
            <p:ph type="sldNum" sz="quarter" idx="12"/>
          </p:nvPr>
        </p:nvSpPr>
        <p:spPr/>
        <p:txBody>
          <a:bodyPr/>
          <a:lstStyle/>
          <a:p>
            <a:fld id="{D9BB3731-526F-4638-85F8-715D717FFC12}" type="slidenum">
              <a:rPr lang="en-US" smtClean="0"/>
              <a:pPr/>
              <a:t>26</a:t>
            </a:fld>
            <a:endParaRPr lang="en-US" dirty="0"/>
          </a:p>
        </p:txBody>
      </p:sp>
      <p:pic>
        <p:nvPicPr>
          <p:cNvPr id="3" name="Picture Placeholder 2" descr="Men shaking hands over a desk, with laptop in view and another's hand holding a pen"/>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93130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Partner Company</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27</a:t>
            </a:fld>
            <a:endParaRPr lang="en-US" dirty="0"/>
          </a:p>
        </p:txBody>
      </p:sp>
    </p:spTree>
    <p:extLst>
      <p:ext uri="{BB962C8B-B14F-4D97-AF65-F5344CB8AC3E}">
        <p14:creationId xmlns:p14="http://schemas.microsoft.com/office/powerpoint/2010/main" val="15005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Investment Plan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28</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ins and banknotes">
            <a:extLst>
              <a:ext uri="{FF2B5EF4-FFF2-40B4-BE49-F238E27FC236}">
                <a16:creationId xmlns:a16="http://schemas.microsoft.com/office/drawing/2014/main" id="{A3B5F528-56D7-49F1-90C2-C79A494F61A2}"/>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pic>
        <p:nvPicPr>
          <p:cNvPr id="14" name="Picture Placeholder 13" descr="Company logo">
            <a:extLst>
              <a:ext uri="{FF2B5EF4-FFF2-40B4-BE49-F238E27FC236}">
                <a16:creationId xmlns:a16="http://schemas.microsoft.com/office/drawing/2014/main" id="{A948D699-AD1A-4F9B-A563-651B9430B5E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80" b="480"/>
          <a:stretch>
            <a:fillRect/>
          </a:stretch>
        </p:blipFill>
        <p:spPr/>
      </p:pic>
      <p:sp>
        <p:nvSpPr>
          <p:cNvPr id="5" name="Title 4">
            <a:extLst>
              <a:ext uri="{FF2B5EF4-FFF2-40B4-BE49-F238E27FC236}">
                <a16:creationId xmlns:a16="http://schemas.microsoft.com/office/drawing/2014/main" id="{847026CE-2FFA-46E5-BE0E-C3AB7127005D}"/>
              </a:ext>
            </a:extLst>
          </p:cNvPr>
          <p:cNvSpPr>
            <a:spLocks noGrp="1"/>
          </p:cNvSpPr>
          <p:nvPr>
            <p:ph type="title"/>
          </p:nvPr>
        </p:nvSpPr>
        <p:spPr/>
        <p:txBody>
          <a:bodyPr/>
          <a:lstStyle/>
          <a:p>
            <a:r>
              <a:rPr lang="en-US" dirty="0"/>
              <a:t>PRODUCT</a:t>
            </a:r>
            <a:br>
              <a:rPr lang="en-US" dirty="0"/>
            </a:br>
            <a:r>
              <a:rPr lang="en-US" dirty="0"/>
              <a:t>PART 2</a:t>
            </a:r>
          </a:p>
        </p:txBody>
      </p:sp>
      <p:sp>
        <p:nvSpPr>
          <p:cNvPr id="6" name="Text Placeholder 5">
            <a:extLst>
              <a:ext uri="{FF2B5EF4-FFF2-40B4-BE49-F238E27FC236}">
                <a16:creationId xmlns:a16="http://schemas.microsoft.com/office/drawing/2014/main" id="{C8906EF9-C66E-4ED2-9498-B147091F7533}"/>
              </a:ext>
            </a:extLst>
          </p:cNvPr>
          <p:cNvSpPr>
            <a:spLocks noGrp="1"/>
          </p:cNvSpPr>
          <p:nvPr>
            <p:ph type="body" idx="1"/>
          </p:nvPr>
        </p:nvSpPr>
        <p:spPr/>
        <p:txBody>
          <a:bodyPr/>
          <a:lstStyle/>
          <a:p>
            <a:r>
              <a:rPr lang="en-US" dirty="0"/>
              <a:t>Lorem ipsum dolor sit amet, consectetuer adipiscing elit</a:t>
            </a:r>
          </a:p>
        </p:txBody>
      </p:sp>
      <p:sp>
        <p:nvSpPr>
          <p:cNvPr id="7" name="Text Placeholder 6">
            <a:extLst>
              <a:ext uri="{FF2B5EF4-FFF2-40B4-BE49-F238E27FC236}">
                <a16:creationId xmlns:a16="http://schemas.microsoft.com/office/drawing/2014/main" id="{104E28D1-72EB-4990-9E3E-02F781A5D10E}"/>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p:txBody>
      </p:sp>
      <p:sp>
        <p:nvSpPr>
          <p:cNvPr id="2" name="Date Placeholder 1">
            <a:extLst>
              <a:ext uri="{FF2B5EF4-FFF2-40B4-BE49-F238E27FC236}">
                <a16:creationId xmlns:a16="http://schemas.microsoft.com/office/drawing/2014/main" id="{0ABC56BA-BDCA-4DA5-95E1-13CC2B86CDE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9741E06D-241F-44AD-8DC0-441DA6337F8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62D2DB9C-F718-4DDB-A203-2E4D0E7EB889}"/>
              </a:ext>
            </a:extLst>
          </p:cNvPr>
          <p:cNvSpPr>
            <a:spLocks noGrp="1"/>
          </p:cNvSpPr>
          <p:nvPr>
            <p:ph type="sldNum" sz="quarter" idx="12"/>
          </p:nvPr>
        </p:nvSpPr>
        <p:spPr/>
        <p:txBody>
          <a:bodyPr/>
          <a:lstStyle/>
          <a:p>
            <a:fld id="{D9BB3731-526F-4638-85F8-715D717FFC12}" type="slidenum">
              <a:rPr lang="en-US" smtClean="0"/>
              <a:pPr/>
              <a:t>29</a:t>
            </a:fld>
            <a:endParaRPr lang="en-US" dirty="0"/>
          </a:p>
        </p:txBody>
      </p:sp>
    </p:spTree>
    <p:extLst>
      <p:ext uri="{BB962C8B-B14F-4D97-AF65-F5344CB8AC3E}">
        <p14:creationId xmlns:p14="http://schemas.microsoft.com/office/powerpoint/2010/main" val="335786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862258" y="3295650"/>
            <a:ext cx="5233742" cy="2762249"/>
          </a:xfrm>
        </p:spPr>
        <p:txBody>
          <a:bodyPr>
            <a:noAutofit/>
          </a:bodyPr>
          <a:lstStyle/>
          <a:p>
            <a:pPr marL="0" indent="0">
              <a:lnSpc>
                <a:spcPct val="100000"/>
              </a:lnSpc>
              <a:spcBef>
                <a:spcPts val="0"/>
              </a:spcBef>
              <a:buNone/>
            </a:pPr>
            <a:r>
              <a:rPr lang="en-US" sz="2400" dirty="0"/>
              <a:t>The objective of this project is to evaluate the potential for WOW! to invest in the U.S. wind turbine market. The research will explore investment opportunities, funding sources, and potential partners to inform the decision of whether WOW! should enter this market.</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Company logo">
            <a:extLst>
              <a:ext uri="{FF2B5EF4-FFF2-40B4-BE49-F238E27FC236}">
                <a16:creationId xmlns:a16="http://schemas.microsoft.com/office/drawing/2014/main" id="{B203029A-5A26-476D-B2C8-E7C928DC1492}"/>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01B2EEB7-F022-47BB-A315-405703F84995}"/>
              </a:ext>
            </a:extLst>
          </p:cNvPr>
          <p:cNvSpPr>
            <a:spLocks noGrp="1"/>
          </p:cNvSpPr>
          <p:nvPr>
            <p:ph type="title"/>
          </p:nvPr>
        </p:nvSpPr>
        <p:spPr/>
        <p:txBody>
          <a:bodyPr/>
          <a:lstStyle/>
          <a:p>
            <a:r>
              <a:rPr lang="en-US" dirty="0"/>
              <a:t>DIVIDER</a:t>
            </a:r>
          </a:p>
        </p:txBody>
      </p:sp>
      <p:pic>
        <p:nvPicPr>
          <p:cNvPr id="7" name="Picture Placeholder 6"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16" name="Text Placeholder 15">
            <a:extLst>
              <a:ext uri="{FF2B5EF4-FFF2-40B4-BE49-F238E27FC236}">
                <a16:creationId xmlns:a16="http://schemas.microsoft.com/office/drawing/2014/main" id="{BBC65081-FCFC-4FD6-9562-2242A89DDFF3}"/>
              </a:ext>
            </a:extLst>
          </p:cNvPr>
          <p:cNvSpPr>
            <a:spLocks noGrp="1"/>
          </p:cNvSpPr>
          <p:nvPr>
            <p:ph type="body" sz="quarter" idx="18"/>
          </p:nvPr>
        </p:nvSpPr>
        <p:spPr/>
        <p:txBody>
          <a:bodyPr/>
          <a:lstStyle/>
          <a:p>
            <a:r>
              <a:rPr lang="en-US" dirty="0"/>
              <a:t>Lorem ipsum dolor sit amet, consectetuer adipiscing elit</a:t>
            </a:r>
          </a:p>
        </p:txBody>
      </p:sp>
      <p:sp>
        <p:nvSpPr>
          <p:cNvPr id="3" name="Date Placeholder 2">
            <a:extLst>
              <a:ext uri="{FF2B5EF4-FFF2-40B4-BE49-F238E27FC236}">
                <a16:creationId xmlns:a16="http://schemas.microsoft.com/office/drawing/2014/main" id="{58B5CFAF-CF48-4EC9-B1EC-44E3EC802D4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id="{1ECB58A7-371E-4D1C-855A-E77410F9D3A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id="{23172CF4-2AF2-42E0-9046-25EBDED7F2DF}"/>
              </a:ext>
            </a:extLst>
          </p:cNvPr>
          <p:cNvSpPr>
            <a:spLocks noGrp="1"/>
          </p:cNvSpPr>
          <p:nvPr>
            <p:ph type="sldNum" sz="quarter" idx="12"/>
          </p:nvPr>
        </p:nvSpPr>
        <p:spPr/>
        <p:txBody>
          <a:bodyPr/>
          <a:lstStyle/>
          <a:p>
            <a:fld id="{D9BB3731-526F-4638-85F8-715D717FFC12}" type="slidenum">
              <a:rPr lang="en-US" smtClean="0"/>
              <a:pPr/>
              <a:t>30</a:t>
            </a:fld>
            <a:endParaRPr lang="en-US" dirty="0"/>
          </a:p>
        </p:txBody>
      </p:sp>
    </p:spTree>
    <p:extLst>
      <p:ext uri="{BB962C8B-B14F-4D97-AF65-F5344CB8AC3E}">
        <p14:creationId xmlns:p14="http://schemas.microsoft.com/office/powerpoint/2010/main" val="3366226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73508-6C7F-4A18-833C-A491E5943929}"/>
              </a:ext>
            </a:extLst>
          </p:cNvPr>
          <p:cNvSpPr>
            <a:spLocks noGrp="1"/>
          </p:cNvSpPr>
          <p:nvPr>
            <p:ph type="title"/>
          </p:nvPr>
        </p:nvSpPr>
        <p:spPr/>
        <p:txBody>
          <a:bodyPr/>
          <a:lstStyle/>
          <a:p>
            <a:r>
              <a:rPr lang="en-US" dirty="0"/>
              <a:t>BUSINESS MODEL</a:t>
            </a:r>
          </a:p>
        </p:txBody>
      </p:sp>
      <p:sp>
        <p:nvSpPr>
          <p:cNvPr id="5" name="Text Placeholder 4">
            <a:extLst>
              <a:ext uri="{FF2B5EF4-FFF2-40B4-BE49-F238E27FC236}">
                <a16:creationId xmlns:a16="http://schemas.microsoft.com/office/drawing/2014/main" id="{D219359B-CAD9-418C-BBC3-3A7844B8B081}"/>
              </a:ext>
            </a:extLst>
          </p:cNvPr>
          <p:cNvSpPr>
            <a:spLocks noGrp="1"/>
          </p:cNvSpPr>
          <p:nvPr>
            <p:ph type="body" idx="1"/>
          </p:nvPr>
        </p:nvSpPr>
        <p:spPr/>
        <p:txBody>
          <a:bodyPr>
            <a:normAutofit/>
          </a:bodyPr>
          <a:lstStyle/>
          <a:p>
            <a:r>
              <a:rPr lang="en-US" dirty="0"/>
              <a:t>Lorem ipsum dolor sit amet, consectetuer adipiscing elit. Maecenas porttitor congue massa. Fusce posuere, magna sed pulvinar ultricies</a:t>
            </a:r>
          </a:p>
        </p:txBody>
      </p:sp>
      <p:pic>
        <p:nvPicPr>
          <p:cNvPr id="19" name="Picture Placeholder 18" descr="Company logo">
            <a:extLst>
              <a:ext uri="{FF2B5EF4-FFF2-40B4-BE49-F238E27FC236}">
                <a16:creationId xmlns:a16="http://schemas.microsoft.com/office/drawing/2014/main" id="{AD99A990-2E08-4AFB-846F-66E60E1DF3B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10" name="Text Placeholder 9">
            <a:extLst>
              <a:ext uri="{FF2B5EF4-FFF2-40B4-BE49-F238E27FC236}">
                <a16:creationId xmlns:a16="http://schemas.microsoft.com/office/drawing/2014/main" id="{4B7E120F-D11D-4226-9448-CBBF8AFF3B82}"/>
              </a:ext>
              <a:ext uri="{C183D7F6-B498-43B3-948B-1728B52AA6E4}">
                <adec:decorative xmlns:adec="http://schemas.microsoft.com/office/drawing/2017/decorative" val="1"/>
              </a:ext>
            </a:extLst>
          </p:cNvPr>
          <p:cNvSpPr>
            <a:spLocks noGrp="1"/>
          </p:cNvSpPr>
          <p:nvPr>
            <p:ph type="body" sz="quarter" idx="28"/>
          </p:nvPr>
        </p:nvSpPr>
        <p:spPr/>
        <p:txBody>
          <a:bodyPr/>
          <a:lstStyle/>
          <a:p>
            <a:r>
              <a:rPr lang="en-US" dirty="0">
                <a:solidFill>
                  <a:srgbClr val="006F83"/>
                </a:solidFill>
              </a:rPr>
              <a:t>1</a:t>
            </a:r>
          </a:p>
        </p:txBody>
      </p:sp>
      <p:sp>
        <p:nvSpPr>
          <p:cNvPr id="8" name="Text Placeholder 7">
            <a:extLst>
              <a:ext uri="{FF2B5EF4-FFF2-40B4-BE49-F238E27FC236}">
                <a16:creationId xmlns:a16="http://schemas.microsoft.com/office/drawing/2014/main" id="{331D0B64-E118-4068-8A9C-86E62B64311A}"/>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id="{19068404-7139-47A5-A3EA-BA5DA3FFB4F6}"/>
              </a:ext>
            </a:extLst>
          </p:cNvPr>
          <p:cNvSpPr>
            <a:spLocks noGrp="1"/>
          </p:cNvSpPr>
          <p:nvPr>
            <p:ph type="body"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a:p>
            <a:endParaRPr lang="en-US" dirty="0"/>
          </a:p>
        </p:txBody>
      </p:sp>
      <p:sp>
        <p:nvSpPr>
          <p:cNvPr id="13" name="Text Placeholder 12">
            <a:extLst>
              <a:ext uri="{FF2B5EF4-FFF2-40B4-BE49-F238E27FC236}">
                <a16:creationId xmlns:a16="http://schemas.microsoft.com/office/drawing/2014/main" id="{F8882582-7E2D-4036-AE70-5F2600CB54E5}"/>
              </a:ext>
              <a:ext uri="{C183D7F6-B498-43B3-948B-1728B52AA6E4}">
                <adec:decorative xmlns:adec="http://schemas.microsoft.com/office/drawing/2017/decorative" val="1"/>
              </a:ext>
            </a:extLst>
          </p:cNvPr>
          <p:cNvSpPr>
            <a:spLocks noGrp="1"/>
          </p:cNvSpPr>
          <p:nvPr>
            <p:ph type="body" sz="quarter" idx="31"/>
          </p:nvPr>
        </p:nvSpPr>
        <p:spPr/>
        <p:txBody>
          <a:bodyPr/>
          <a:lstStyle/>
          <a:p>
            <a:r>
              <a:rPr lang="en-US" dirty="0">
                <a:solidFill>
                  <a:srgbClr val="006F83"/>
                </a:solidFill>
              </a:rPr>
              <a:t>2</a:t>
            </a:r>
          </a:p>
        </p:txBody>
      </p:sp>
      <p:sp>
        <p:nvSpPr>
          <p:cNvPr id="12" name="Text Placeholder 11">
            <a:extLst>
              <a:ext uri="{FF2B5EF4-FFF2-40B4-BE49-F238E27FC236}">
                <a16:creationId xmlns:a16="http://schemas.microsoft.com/office/drawing/2014/main" id="{019BC9F0-114E-4E99-9BD4-B6503C59B59A}"/>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id="{B2F0E104-7DF0-40B9-BBAF-665FFAD19B61}"/>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16" name="Text Placeholder 15">
            <a:extLst>
              <a:ext uri="{FF2B5EF4-FFF2-40B4-BE49-F238E27FC236}">
                <a16:creationId xmlns:a16="http://schemas.microsoft.com/office/drawing/2014/main" id="{E1A4D816-16C0-4A8A-8056-74F115345C08}"/>
              </a:ext>
              <a:ext uri="{C183D7F6-B498-43B3-948B-1728B52AA6E4}">
                <adec:decorative xmlns:adec="http://schemas.microsoft.com/office/drawing/2017/decorative" val="1"/>
              </a:ext>
            </a:extLst>
          </p:cNvPr>
          <p:cNvSpPr>
            <a:spLocks noGrp="1"/>
          </p:cNvSpPr>
          <p:nvPr>
            <p:ph type="body" sz="quarter" idx="34"/>
          </p:nvPr>
        </p:nvSpPr>
        <p:spPr/>
        <p:txBody>
          <a:bodyPr/>
          <a:lstStyle/>
          <a:p>
            <a:r>
              <a:rPr lang="en-US" dirty="0">
                <a:solidFill>
                  <a:srgbClr val="006F83"/>
                </a:solidFill>
              </a:rPr>
              <a:t>3</a:t>
            </a:r>
          </a:p>
        </p:txBody>
      </p:sp>
      <p:sp>
        <p:nvSpPr>
          <p:cNvPr id="15" name="Text Placeholder 14">
            <a:extLst>
              <a:ext uri="{FF2B5EF4-FFF2-40B4-BE49-F238E27FC236}">
                <a16:creationId xmlns:a16="http://schemas.microsoft.com/office/drawing/2014/main" id="{B9C901DF-59A5-4233-B825-DE5FC8B4FFDD}"/>
              </a:ext>
            </a:extLst>
          </p:cNvPr>
          <p:cNvSpPr>
            <a:spLocks noGrp="1"/>
          </p:cNvSpPr>
          <p:nvPr>
            <p:ph type="body" idx="33"/>
          </p:nvPr>
        </p:nvSpPr>
        <p:spPr/>
        <p:txBody>
          <a:bodyPr/>
          <a:lstStyle/>
          <a:p>
            <a:r>
              <a:rPr lang="en-US" dirty="0"/>
              <a:t>Section 3 Title</a:t>
            </a:r>
          </a:p>
        </p:txBody>
      </p:sp>
      <p:sp>
        <p:nvSpPr>
          <p:cNvPr id="14" name="Text Placeholder 13">
            <a:extLst>
              <a:ext uri="{FF2B5EF4-FFF2-40B4-BE49-F238E27FC236}">
                <a16:creationId xmlns:a16="http://schemas.microsoft.com/office/drawing/2014/main" id="{38ED6BB7-550D-4516-A105-98FF3C8AA5EA}"/>
              </a:ext>
            </a:extLst>
          </p:cNvPr>
          <p:cNvSpPr>
            <a:spLocks noGrp="1"/>
          </p:cNvSpPr>
          <p:nvPr>
            <p:ph type="body" idx="32"/>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a:t>
            </a:r>
          </a:p>
        </p:txBody>
      </p:sp>
      <p:sp>
        <p:nvSpPr>
          <p:cNvPr id="2" name="Date Placeholder 1">
            <a:extLst>
              <a:ext uri="{FF2B5EF4-FFF2-40B4-BE49-F238E27FC236}">
                <a16:creationId xmlns:a16="http://schemas.microsoft.com/office/drawing/2014/main" id="{79869A84-90DC-49FB-86C5-42C186BF3C3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21806519-9062-4FF1-AC26-8B769E0D14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844E83FC-E300-4C31-B39B-C023E466CF04}"/>
              </a:ext>
            </a:extLst>
          </p:cNvPr>
          <p:cNvSpPr>
            <a:spLocks noGrp="1"/>
          </p:cNvSpPr>
          <p:nvPr>
            <p:ph type="sldNum" sz="quarter" idx="12"/>
          </p:nvPr>
        </p:nvSpPr>
        <p:spPr/>
        <p:txBody>
          <a:bodyPr/>
          <a:lstStyle/>
          <a:p>
            <a:fld id="{D9BB3731-526F-4638-85F8-715D717FFC12}" type="slidenum">
              <a:rPr lang="en-US" smtClean="0"/>
              <a:t>31</a:t>
            </a:fld>
            <a:endParaRPr lang="en-US" dirty="0"/>
          </a:p>
        </p:txBody>
      </p:sp>
    </p:spTree>
    <p:extLst>
      <p:ext uri="{BB962C8B-B14F-4D97-AF65-F5344CB8AC3E}">
        <p14:creationId xmlns:p14="http://schemas.microsoft.com/office/powerpoint/2010/main" val="1624905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6" name="Picture Placeholder 75" descr="Company logo">
            <a:extLst>
              <a:ext uri="{FF2B5EF4-FFF2-40B4-BE49-F238E27FC236}">
                <a16:creationId xmlns:a16="http://schemas.microsoft.com/office/drawing/2014/main" id="{5F553EA2-BEBC-48CC-8F02-F0D27DB54265}"/>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7" name="Title 6">
            <a:extLst>
              <a:ext uri="{FF2B5EF4-FFF2-40B4-BE49-F238E27FC236}">
                <a16:creationId xmlns:a16="http://schemas.microsoft.com/office/drawing/2014/main" id="{95DE6EAC-21F3-4AF5-ACB7-1D6C012E1328}"/>
              </a:ext>
            </a:extLst>
          </p:cNvPr>
          <p:cNvSpPr>
            <a:spLocks noGrp="1"/>
          </p:cNvSpPr>
          <p:nvPr>
            <p:ph type="title"/>
          </p:nvPr>
        </p:nvSpPr>
        <p:spPr/>
        <p:txBody>
          <a:bodyPr/>
          <a:lstStyle/>
          <a:p>
            <a:r>
              <a:rPr lang="en-US" dirty="0"/>
              <a:t>MARKET</a:t>
            </a:r>
            <a:br>
              <a:rPr lang="en-US" dirty="0"/>
            </a:br>
            <a:r>
              <a:rPr lang="en-US" dirty="0"/>
              <a:t>OPPORTUNITY</a:t>
            </a:r>
          </a:p>
        </p:txBody>
      </p:sp>
      <p:sp>
        <p:nvSpPr>
          <p:cNvPr id="5" name="Text Placeholder 4">
            <a:extLst>
              <a:ext uri="{FF2B5EF4-FFF2-40B4-BE49-F238E27FC236}">
                <a16:creationId xmlns:a16="http://schemas.microsoft.com/office/drawing/2014/main" id="{038A8689-9C92-4C1F-AC75-3E202A33E0A5}"/>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a:p>
            <a:endParaRPr lang="en-US" dirty="0"/>
          </a:p>
        </p:txBody>
      </p:sp>
      <p:sp>
        <p:nvSpPr>
          <p:cNvPr id="10" name="Text Placeholder 9">
            <a:extLst>
              <a:ext uri="{FF2B5EF4-FFF2-40B4-BE49-F238E27FC236}">
                <a16:creationId xmlns:a16="http://schemas.microsoft.com/office/drawing/2014/main" id="{0275251B-F4FB-432B-BFBB-847D34069693}"/>
              </a:ext>
            </a:extLst>
          </p:cNvPr>
          <p:cNvSpPr>
            <a:spLocks noGrp="1"/>
          </p:cNvSpPr>
          <p:nvPr>
            <p:ph type="body" idx="28"/>
          </p:nvPr>
        </p:nvSpPr>
        <p:spPr/>
        <p:txBody>
          <a:bodyPr/>
          <a:lstStyle/>
          <a:p>
            <a:r>
              <a:rPr lang="en-US" dirty="0"/>
              <a:t>$12,345</a:t>
            </a:r>
          </a:p>
        </p:txBody>
      </p:sp>
      <p:sp>
        <p:nvSpPr>
          <p:cNvPr id="9" name="Text Placeholder 8">
            <a:extLst>
              <a:ext uri="{FF2B5EF4-FFF2-40B4-BE49-F238E27FC236}">
                <a16:creationId xmlns:a16="http://schemas.microsoft.com/office/drawing/2014/main" id="{60907B7D-D4AB-4CED-9C2A-B57349DD250E}"/>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id="{56B308FC-30D1-4594-B1EF-B3FDB56CF7FD}"/>
              </a:ext>
            </a:extLst>
          </p:cNvPr>
          <p:cNvSpPr>
            <a:spLocks noGrp="1"/>
          </p:cNvSpPr>
          <p:nvPr>
            <p:ph type="body" idx="13"/>
          </p:nvPr>
        </p:nvSpPr>
        <p:spPr/>
        <p:txBody>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id="{06FD273A-D5BA-43DC-BFA5-3327EC4E0CA1}"/>
              </a:ext>
            </a:extLst>
          </p:cNvPr>
          <p:cNvSpPr>
            <a:spLocks noGrp="1"/>
          </p:cNvSpPr>
          <p:nvPr>
            <p:ph type="body" idx="31"/>
          </p:nvPr>
        </p:nvSpPr>
        <p:spPr/>
        <p:txBody>
          <a:bodyPr/>
          <a:lstStyle/>
          <a:p>
            <a:r>
              <a:rPr lang="en-US" dirty="0"/>
              <a:t>$6,789</a:t>
            </a:r>
          </a:p>
        </p:txBody>
      </p:sp>
      <p:sp>
        <p:nvSpPr>
          <p:cNvPr id="12" name="Text Placeholder 11">
            <a:extLst>
              <a:ext uri="{FF2B5EF4-FFF2-40B4-BE49-F238E27FC236}">
                <a16:creationId xmlns:a16="http://schemas.microsoft.com/office/drawing/2014/main" id="{3EDEA8D5-66A2-4F12-8B0B-EF9BED58ADEE}"/>
              </a:ext>
            </a:extLst>
          </p:cNvPr>
          <p:cNvSpPr>
            <a:spLocks noGrp="1"/>
          </p:cNvSpPr>
          <p:nvPr>
            <p:ph type="body" idx="30"/>
          </p:nvPr>
        </p:nvSpPr>
        <p:spPr/>
        <p:txBody>
          <a:bodyPr/>
          <a:lstStyle/>
          <a:p>
            <a:r>
              <a:rPr lang="en-US" dirty="0"/>
              <a:t>Section 2 Title</a:t>
            </a:r>
          </a:p>
        </p:txBody>
      </p:sp>
      <p:sp>
        <p:nvSpPr>
          <p:cNvPr id="11" name="Text Placeholder 10">
            <a:extLst>
              <a:ext uri="{FF2B5EF4-FFF2-40B4-BE49-F238E27FC236}">
                <a16:creationId xmlns:a16="http://schemas.microsoft.com/office/drawing/2014/main" id="{BFB7BEA8-8A09-43B2-9540-932391A0B669}"/>
              </a:ext>
            </a:extLst>
          </p:cNvPr>
          <p:cNvSpPr>
            <a:spLocks noGrp="1"/>
          </p:cNvSpPr>
          <p:nvPr>
            <p:ph type="body" idx="29"/>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id="{3DE7D782-F0B7-41BD-9EFC-A375F9B394B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09EF09F1-83D1-4CAD-85D4-F971CE2CBB60}"/>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DC8AE3B3-B373-40B6-8A43-C2A843FB81CF}"/>
              </a:ext>
            </a:extLst>
          </p:cNvPr>
          <p:cNvSpPr>
            <a:spLocks noGrp="1"/>
          </p:cNvSpPr>
          <p:nvPr>
            <p:ph type="sldNum" sz="quarter" idx="12"/>
          </p:nvPr>
        </p:nvSpPr>
        <p:spPr/>
        <p:txBody>
          <a:bodyPr/>
          <a:lstStyle/>
          <a:p>
            <a:fld id="{D9BB3731-526F-4638-85F8-715D717FFC12}" type="slidenum">
              <a:rPr lang="en-US" smtClean="0"/>
              <a:pPr/>
              <a:t>32</a:t>
            </a:fld>
            <a:endParaRPr lang="en-US" dirty="0"/>
          </a:p>
        </p:txBody>
      </p:sp>
    </p:spTree>
    <p:extLst>
      <p:ext uri="{BB962C8B-B14F-4D97-AF65-F5344CB8AC3E}">
        <p14:creationId xmlns:p14="http://schemas.microsoft.com/office/powerpoint/2010/main" val="333547793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id="{4A04E22E-1253-4312-999E-E083BC5463E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672678D8-158B-4298-820F-8B4D19B42BD5}"/>
              </a:ext>
            </a:extLst>
          </p:cNvPr>
          <p:cNvSpPr>
            <a:spLocks noGrp="1"/>
          </p:cNvSpPr>
          <p:nvPr>
            <p:ph type="title"/>
          </p:nvPr>
        </p:nvSpPr>
        <p:spPr/>
        <p:txBody>
          <a:bodyPr>
            <a:normAutofit/>
          </a:bodyPr>
          <a:lstStyle/>
          <a:p>
            <a:r>
              <a:rPr lang="en-US" dirty="0"/>
              <a:t>MARKET</a:t>
            </a:r>
            <a:br>
              <a:rPr lang="en-US" dirty="0"/>
            </a:br>
            <a:r>
              <a:rPr lang="en-US" dirty="0"/>
              <a:t>OPPORTUNITY</a:t>
            </a:r>
            <a:br>
              <a:rPr lang="en-US" dirty="0"/>
            </a:br>
            <a:r>
              <a:rPr lang="en-US" dirty="0"/>
              <a:t>PART 2</a:t>
            </a:r>
          </a:p>
        </p:txBody>
      </p:sp>
      <p:sp>
        <p:nvSpPr>
          <p:cNvPr id="8" name="Text Placeholder 7">
            <a:extLst>
              <a:ext uri="{FF2B5EF4-FFF2-40B4-BE49-F238E27FC236}">
                <a16:creationId xmlns:a16="http://schemas.microsoft.com/office/drawing/2014/main" id="{48BBDE70-61AE-4B1E-AF10-0410B1BEDB4E}"/>
              </a:ext>
            </a:extLst>
          </p:cNvPr>
          <p:cNvSpPr>
            <a:spLocks noGrp="1"/>
          </p:cNvSpPr>
          <p:nvPr>
            <p:ph type="body" idx="28"/>
          </p:nvPr>
        </p:nvSpPr>
        <p:spPr>
          <a:xfrm>
            <a:off x="3859690" y="1520399"/>
            <a:ext cx="1982060" cy="1019338"/>
          </a:xfrm>
        </p:spPr>
        <p:txBody>
          <a:bodyPr/>
          <a:lstStyle/>
          <a:p>
            <a:r>
              <a:rPr lang="en-US" b="0" dirty="0"/>
              <a:t>$</a:t>
            </a:r>
            <a:r>
              <a:rPr lang="en-US" dirty="0"/>
              <a:t>25</a:t>
            </a:r>
          </a:p>
        </p:txBody>
      </p:sp>
      <p:sp>
        <p:nvSpPr>
          <p:cNvPr id="7" name="Text Placeholder 6">
            <a:extLst>
              <a:ext uri="{FF2B5EF4-FFF2-40B4-BE49-F238E27FC236}">
                <a16:creationId xmlns:a16="http://schemas.microsoft.com/office/drawing/2014/main" id="{5729A0BA-D56D-4C95-96CD-0E70DFB9D3B7}"/>
              </a:ext>
            </a:extLst>
          </p:cNvPr>
          <p:cNvSpPr>
            <a:spLocks noGrp="1"/>
          </p:cNvSpPr>
          <p:nvPr>
            <p:ph type="body" idx="21"/>
          </p:nvPr>
        </p:nvSpPr>
        <p:spPr/>
        <p:txBody>
          <a:bodyPr/>
          <a:lstStyle/>
          <a:p>
            <a:r>
              <a:rPr lang="en-US" dirty="0"/>
              <a:t>Billion</a:t>
            </a:r>
          </a:p>
        </p:txBody>
      </p:sp>
      <p:sp>
        <p:nvSpPr>
          <p:cNvPr id="14" name="Text Placeholder 13">
            <a:extLst>
              <a:ext uri="{FF2B5EF4-FFF2-40B4-BE49-F238E27FC236}">
                <a16:creationId xmlns:a16="http://schemas.microsoft.com/office/drawing/2014/main" id="{630B1231-A553-4BB8-A5CF-3FE308B35CA3}"/>
              </a:ext>
            </a:extLst>
          </p:cNvPr>
          <p:cNvSpPr>
            <a:spLocks noGrp="1"/>
          </p:cNvSpPr>
          <p:nvPr>
            <p:ph type="body" idx="34"/>
          </p:nvPr>
        </p:nvSpPr>
        <p:spPr/>
        <p:txBody>
          <a:bodyPr>
            <a:normAutofit lnSpcReduction="10000"/>
          </a:bodyPr>
          <a:lstStyle/>
          <a:p>
            <a:r>
              <a:rPr lang="en-US" dirty="0"/>
              <a:t>Section 1</a:t>
            </a:r>
          </a:p>
          <a:p>
            <a:r>
              <a:rPr lang="en-US" dirty="0"/>
              <a:t>Title</a:t>
            </a:r>
          </a:p>
        </p:txBody>
      </p:sp>
      <p:sp>
        <p:nvSpPr>
          <p:cNvPr id="11" name="Text Placeholder 10">
            <a:extLst>
              <a:ext uri="{FF2B5EF4-FFF2-40B4-BE49-F238E27FC236}">
                <a16:creationId xmlns:a16="http://schemas.microsoft.com/office/drawing/2014/main" id="{A21C3C2D-F1F1-4849-9CFE-959DD95556F6}"/>
              </a:ext>
            </a:extLst>
          </p:cNvPr>
          <p:cNvSpPr>
            <a:spLocks noGrp="1"/>
          </p:cNvSpPr>
          <p:nvPr>
            <p:ph type="body" idx="31"/>
          </p:nvPr>
        </p:nvSpPr>
        <p:spPr/>
        <p:txBody>
          <a:bodyPr/>
          <a:lstStyle/>
          <a:p>
            <a:r>
              <a:rPr lang="en-US" b="0" dirty="0"/>
              <a:t>$</a:t>
            </a:r>
            <a:r>
              <a:rPr lang="en-US" dirty="0"/>
              <a:t>50</a:t>
            </a:r>
          </a:p>
        </p:txBody>
      </p:sp>
      <p:sp>
        <p:nvSpPr>
          <p:cNvPr id="10" name="Text Placeholder 9">
            <a:extLst>
              <a:ext uri="{FF2B5EF4-FFF2-40B4-BE49-F238E27FC236}">
                <a16:creationId xmlns:a16="http://schemas.microsoft.com/office/drawing/2014/main" id="{692C5353-8CF1-4FE4-AF09-80D11B3194F8}"/>
              </a:ext>
            </a:extLst>
          </p:cNvPr>
          <p:cNvSpPr>
            <a:spLocks noGrp="1"/>
          </p:cNvSpPr>
          <p:nvPr>
            <p:ph type="body" idx="30"/>
          </p:nvPr>
        </p:nvSpPr>
        <p:spPr/>
        <p:txBody>
          <a:bodyPr/>
          <a:lstStyle/>
          <a:p>
            <a:r>
              <a:rPr lang="en-US" dirty="0"/>
              <a:t>Billion</a:t>
            </a:r>
          </a:p>
        </p:txBody>
      </p:sp>
      <p:sp>
        <p:nvSpPr>
          <p:cNvPr id="15" name="Text Placeholder 14">
            <a:extLst>
              <a:ext uri="{FF2B5EF4-FFF2-40B4-BE49-F238E27FC236}">
                <a16:creationId xmlns:a16="http://schemas.microsoft.com/office/drawing/2014/main" id="{CB6C6478-AB46-4457-A617-B64D90826CAC}"/>
              </a:ext>
            </a:extLst>
          </p:cNvPr>
          <p:cNvSpPr>
            <a:spLocks noGrp="1"/>
          </p:cNvSpPr>
          <p:nvPr>
            <p:ph type="body" idx="35"/>
          </p:nvPr>
        </p:nvSpPr>
        <p:spPr/>
        <p:txBody>
          <a:bodyPr>
            <a:normAutofit lnSpcReduction="10000"/>
          </a:bodyPr>
          <a:lstStyle/>
          <a:p>
            <a:r>
              <a:rPr lang="en-US" dirty="0"/>
              <a:t>Section 2</a:t>
            </a:r>
          </a:p>
          <a:p>
            <a:r>
              <a:rPr lang="en-US" dirty="0"/>
              <a:t>Title</a:t>
            </a:r>
          </a:p>
        </p:txBody>
      </p:sp>
      <p:sp>
        <p:nvSpPr>
          <p:cNvPr id="13" name="Text Placeholder 12">
            <a:extLst>
              <a:ext uri="{FF2B5EF4-FFF2-40B4-BE49-F238E27FC236}">
                <a16:creationId xmlns:a16="http://schemas.microsoft.com/office/drawing/2014/main" id="{AB96BFA7-FEA7-4596-9661-36E92E5B388F}"/>
              </a:ext>
            </a:extLst>
          </p:cNvPr>
          <p:cNvSpPr>
            <a:spLocks noGrp="1"/>
          </p:cNvSpPr>
          <p:nvPr>
            <p:ph type="body" idx="33"/>
          </p:nvPr>
        </p:nvSpPr>
        <p:spPr/>
        <p:txBody>
          <a:bodyPr/>
          <a:lstStyle/>
          <a:p>
            <a:r>
              <a:rPr lang="en-US" b="0" dirty="0"/>
              <a:t>$</a:t>
            </a:r>
            <a:r>
              <a:rPr lang="en-US" dirty="0"/>
              <a:t>100</a:t>
            </a:r>
          </a:p>
        </p:txBody>
      </p:sp>
      <p:sp>
        <p:nvSpPr>
          <p:cNvPr id="12" name="Text Placeholder 11">
            <a:extLst>
              <a:ext uri="{FF2B5EF4-FFF2-40B4-BE49-F238E27FC236}">
                <a16:creationId xmlns:a16="http://schemas.microsoft.com/office/drawing/2014/main" id="{BBB6BFE6-406E-4346-8AA8-7AF5602FFDC4}"/>
              </a:ext>
            </a:extLst>
          </p:cNvPr>
          <p:cNvSpPr>
            <a:spLocks noGrp="1"/>
          </p:cNvSpPr>
          <p:nvPr>
            <p:ph type="body" idx="32"/>
          </p:nvPr>
        </p:nvSpPr>
        <p:spPr/>
        <p:txBody>
          <a:bodyPr/>
          <a:lstStyle/>
          <a:p>
            <a:r>
              <a:rPr lang="en-US" dirty="0"/>
              <a:t>Billion</a:t>
            </a:r>
          </a:p>
        </p:txBody>
      </p:sp>
      <p:sp>
        <p:nvSpPr>
          <p:cNvPr id="16" name="Text Placeholder 15">
            <a:extLst>
              <a:ext uri="{FF2B5EF4-FFF2-40B4-BE49-F238E27FC236}">
                <a16:creationId xmlns:a16="http://schemas.microsoft.com/office/drawing/2014/main" id="{7463DDC5-3F86-48BB-AD3A-BEC31CE111B5}"/>
              </a:ext>
            </a:extLst>
          </p:cNvPr>
          <p:cNvSpPr>
            <a:spLocks noGrp="1"/>
          </p:cNvSpPr>
          <p:nvPr>
            <p:ph type="body" idx="36"/>
          </p:nvPr>
        </p:nvSpPr>
        <p:spPr/>
        <p:txBody>
          <a:bodyPr>
            <a:normAutofit lnSpcReduction="10000"/>
          </a:bodyPr>
          <a:lstStyle/>
          <a:p>
            <a:r>
              <a:rPr lang="en-US" dirty="0"/>
              <a:t>Section 3</a:t>
            </a:r>
          </a:p>
          <a:p>
            <a:r>
              <a:rPr lang="en-US" dirty="0"/>
              <a:t>Title</a:t>
            </a:r>
          </a:p>
        </p:txBody>
      </p:sp>
      <p:sp>
        <p:nvSpPr>
          <p:cNvPr id="9" name="Text Placeholder 8">
            <a:extLst>
              <a:ext uri="{FF2B5EF4-FFF2-40B4-BE49-F238E27FC236}">
                <a16:creationId xmlns:a16="http://schemas.microsoft.com/office/drawing/2014/main" id="{CE708EEB-5557-4716-8856-AAB1AA600E0E}"/>
              </a:ext>
            </a:extLst>
          </p:cNvPr>
          <p:cNvSpPr>
            <a:spLocks noGrp="1"/>
          </p:cNvSpPr>
          <p:nvPr>
            <p:ph type="body" idx="29"/>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a:t>
            </a:r>
          </a:p>
        </p:txBody>
      </p:sp>
      <p:sp>
        <p:nvSpPr>
          <p:cNvPr id="2" name="Date Placeholder 1">
            <a:extLst>
              <a:ext uri="{FF2B5EF4-FFF2-40B4-BE49-F238E27FC236}">
                <a16:creationId xmlns:a16="http://schemas.microsoft.com/office/drawing/2014/main" id="{9E3A24EE-1978-418D-9B5A-0DA0E670F5D9}"/>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04EB7FCA-498D-42BC-9812-EB5CB526867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EC10A62C-3C91-46E4-927A-7B35C30E6F58}"/>
              </a:ext>
            </a:extLst>
          </p:cNvPr>
          <p:cNvSpPr>
            <a:spLocks noGrp="1"/>
          </p:cNvSpPr>
          <p:nvPr>
            <p:ph type="sldNum" sz="quarter" idx="12"/>
          </p:nvPr>
        </p:nvSpPr>
        <p:spPr/>
        <p:txBody>
          <a:bodyPr/>
          <a:lstStyle/>
          <a:p>
            <a:fld id="{D9BB3731-526F-4638-85F8-715D717FFC12}" type="slidenum">
              <a:rPr lang="en-US" smtClean="0"/>
              <a:pPr/>
              <a:t>33</a:t>
            </a:fld>
            <a:endParaRPr lang="en-US" dirty="0"/>
          </a:p>
        </p:txBody>
      </p:sp>
    </p:spTree>
    <p:extLst>
      <p:ext uri="{BB962C8B-B14F-4D97-AF65-F5344CB8AC3E}">
        <p14:creationId xmlns:p14="http://schemas.microsoft.com/office/powerpoint/2010/main" val="1967890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ompany logo">
            <a:extLst>
              <a:ext uri="{FF2B5EF4-FFF2-40B4-BE49-F238E27FC236}">
                <a16:creationId xmlns:a16="http://schemas.microsoft.com/office/drawing/2014/main" id="{DBCF0BBD-5DCC-4553-B019-5AC568F32AF0}"/>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96B5D71A-B66C-45C9-80E4-1661878032C4}"/>
              </a:ext>
            </a:extLst>
          </p:cNvPr>
          <p:cNvSpPr>
            <a:spLocks noGrp="1"/>
          </p:cNvSpPr>
          <p:nvPr>
            <p:ph type="title"/>
          </p:nvPr>
        </p:nvSpPr>
        <p:spPr>
          <a:xfrm>
            <a:off x="6959600" y="814742"/>
            <a:ext cx="4422014" cy="619448"/>
          </a:xfrm>
        </p:spPr>
        <p:txBody>
          <a:bodyPr/>
          <a:lstStyle/>
          <a:p>
            <a:r>
              <a:rPr lang="en-US" dirty="0"/>
              <a:t>COMPETITION</a:t>
            </a:r>
          </a:p>
        </p:txBody>
      </p:sp>
      <p:sp>
        <p:nvSpPr>
          <p:cNvPr id="10" name="Text Placeholder 9">
            <a:extLst>
              <a:ext uri="{FF2B5EF4-FFF2-40B4-BE49-F238E27FC236}">
                <a16:creationId xmlns:a16="http://schemas.microsoft.com/office/drawing/2014/main" id="{7172FD2F-F1C1-4AAB-A771-4B8BBD4B07B9}"/>
              </a:ext>
            </a:extLst>
          </p:cNvPr>
          <p:cNvSpPr>
            <a:spLocks noGrp="1"/>
          </p:cNvSpPr>
          <p:nvPr>
            <p:ph type="body" idx="1"/>
          </p:nvPr>
        </p:nvSpPr>
        <p:spPr/>
        <p:txBody>
          <a:bodyPr/>
          <a:lstStyle/>
          <a:p>
            <a:r>
              <a:rPr lang="en-US" dirty="0"/>
              <a:t>Lorem ipsum dolor sit amet, consectetuer adipiscing elit. Maecenas porttitor congue massa. Fusce posuere, magna sed pulvinar</a:t>
            </a:r>
          </a:p>
        </p:txBody>
      </p:sp>
      <p:sp>
        <p:nvSpPr>
          <p:cNvPr id="7" name="Text Placeholder 6">
            <a:extLst>
              <a:ext uri="{FF2B5EF4-FFF2-40B4-BE49-F238E27FC236}">
                <a16:creationId xmlns:a16="http://schemas.microsoft.com/office/drawing/2014/main" id="{6A87FC50-03BF-4F72-8848-F884A71490A0}"/>
              </a:ext>
            </a:extLst>
          </p:cNvPr>
          <p:cNvSpPr>
            <a:spLocks noGrp="1"/>
          </p:cNvSpPr>
          <p:nvPr>
            <p:ph type="body" idx="34"/>
          </p:nvPr>
        </p:nvSpPr>
        <p:spPr/>
        <p:txBody>
          <a:bodyPr/>
          <a:lstStyle/>
          <a:p>
            <a:r>
              <a:rPr lang="en-US" dirty="0"/>
              <a:t>Section 1 Title</a:t>
            </a:r>
          </a:p>
        </p:txBody>
      </p:sp>
      <p:sp>
        <p:nvSpPr>
          <p:cNvPr id="9" name="Text Placeholder 8">
            <a:extLst>
              <a:ext uri="{FF2B5EF4-FFF2-40B4-BE49-F238E27FC236}">
                <a16:creationId xmlns:a16="http://schemas.microsoft.com/office/drawing/2014/main" id="{DC983E91-6AA5-4B39-9ABA-8B9CBD86AC9E}"/>
              </a:ext>
            </a:extLst>
          </p:cNvPr>
          <p:cNvSpPr>
            <a:spLocks noGrp="1"/>
          </p:cNvSpPr>
          <p:nvPr>
            <p:ph type="body" idx="13"/>
          </p:nvPr>
        </p:nvSpPr>
        <p:spPr/>
        <p:txBody>
          <a:bodyPr/>
          <a:lstStyle/>
          <a:p>
            <a:pPr>
              <a:buClr>
                <a:schemeClr val="accent4">
                  <a:lumMod val="60000"/>
                  <a:lumOff val="40000"/>
                </a:schemeClr>
              </a:buClr>
            </a:pPr>
            <a:r>
              <a:rPr lang="en-US" dirty="0"/>
              <a:t>Lorem ipsum dolor sit amet, consectetuer adipiscing elit. Maecenas porttitor congue massa. Fusce posuere, magna sed pulvinar ultricies, purus lectus malesuada libero, sit amet commodo magna eros quis urna.</a:t>
            </a:r>
          </a:p>
          <a:p>
            <a:pPr>
              <a:buClr>
                <a:schemeClr val="accent4">
                  <a:lumMod val="60000"/>
                  <a:lumOff val="40000"/>
                </a:schemeClr>
              </a:buClr>
            </a:pPr>
            <a:r>
              <a:rPr lang="en-US" dirty="0"/>
              <a:t>Nunc viverra imperdiet enim. Fusce est. Vivamus a tellus.</a:t>
            </a:r>
          </a:p>
          <a:p>
            <a:pPr>
              <a:buClr>
                <a:schemeClr val="accent4">
                  <a:lumMod val="60000"/>
                  <a:lumOff val="40000"/>
                </a:schemeClr>
              </a:buClr>
            </a:pPr>
            <a:r>
              <a:rPr lang="en-US" dirty="0"/>
              <a:t>Pellentesque habitant morbi tristique senectus et netus et malesuada fames ac turpis egestas. Proin pharetra nonummy pede. Mauris et orci.</a:t>
            </a:r>
          </a:p>
        </p:txBody>
      </p:sp>
      <p:sp>
        <p:nvSpPr>
          <p:cNvPr id="8" name="Text Placeholder 7">
            <a:extLst>
              <a:ext uri="{FF2B5EF4-FFF2-40B4-BE49-F238E27FC236}">
                <a16:creationId xmlns:a16="http://schemas.microsoft.com/office/drawing/2014/main" id="{22CC3021-5484-4078-99A1-7601F28B0EED}"/>
              </a:ext>
            </a:extLst>
          </p:cNvPr>
          <p:cNvSpPr>
            <a:spLocks noGrp="1"/>
          </p:cNvSpPr>
          <p:nvPr>
            <p:ph type="body" idx="35"/>
          </p:nvPr>
        </p:nvSpPr>
        <p:spPr/>
        <p:txBody>
          <a:bodyPr/>
          <a:lstStyle/>
          <a:p>
            <a:r>
              <a:rPr lang="en-US" dirty="0"/>
              <a:t>Section 2 Title</a:t>
            </a:r>
          </a:p>
        </p:txBody>
      </p:sp>
      <p:sp>
        <p:nvSpPr>
          <p:cNvPr id="11" name="Text Placeholder 10">
            <a:extLst>
              <a:ext uri="{FF2B5EF4-FFF2-40B4-BE49-F238E27FC236}">
                <a16:creationId xmlns:a16="http://schemas.microsoft.com/office/drawing/2014/main" id="{2389ED88-AF9D-4046-82E7-BB619341344F}"/>
              </a:ext>
            </a:extLst>
          </p:cNvPr>
          <p:cNvSpPr>
            <a:spLocks noGrp="1"/>
          </p:cNvSpPr>
          <p:nvPr>
            <p:ph type="body" idx="36"/>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sp>
        <p:nvSpPr>
          <p:cNvPr id="2" name="Date Placeholder 1">
            <a:extLst>
              <a:ext uri="{FF2B5EF4-FFF2-40B4-BE49-F238E27FC236}">
                <a16:creationId xmlns:a16="http://schemas.microsoft.com/office/drawing/2014/main" id="{FC1A575F-84D3-4268-B395-C16461D8D73E}"/>
              </a:ext>
            </a:extLst>
          </p:cNvPr>
          <p:cNvSpPr>
            <a:spLocks noGrp="1"/>
          </p:cNvSpPr>
          <p:nvPr>
            <p:ph type="dt" sz="half" idx="4294967295"/>
          </p:nvPr>
        </p:nvSpPr>
        <p:spPr>
          <a:xfrm>
            <a:off x="126741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93A9D31D-793B-4AD3-84EB-854A8B3110F8}"/>
              </a:ext>
            </a:extLst>
          </p:cNvPr>
          <p:cNvSpPr>
            <a:spLocks noGrp="1"/>
          </p:cNvSpPr>
          <p:nvPr>
            <p:ph type="ftr" sz="quarter" idx="4294967295"/>
          </p:nvPr>
        </p:nvSpPr>
        <p:spPr>
          <a:xfrm>
            <a:off x="126899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E568E33D-19D5-4E04-A0EB-800660F73B9D}"/>
              </a:ext>
            </a:extLst>
          </p:cNvPr>
          <p:cNvSpPr>
            <a:spLocks noGrp="1"/>
          </p:cNvSpPr>
          <p:nvPr>
            <p:ph type="sldNum" sz="quarter" idx="12"/>
          </p:nvPr>
        </p:nvSpPr>
        <p:spPr/>
        <p:txBody>
          <a:bodyPr/>
          <a:lstStyle/>
          <a:p>
            <a:fld id="{D9BB3731-526F-4638-85F8-715D717FFC12}" type="slidenum">
              <a:rPr lang="en-US" smtClean="0"/>
              <a:pPr/>
              <a:t>34</a:t>
            </a:fld>
            <a:endParaRPr lang="en-US" dirty="0"/>
          </a:p>
        </p:txBody>
      </p:sp>
    </p:spTree>
    <p:extLst>
      <p:ext uri="{BB962C8B-B14F-4D97-AF65-F5344CB8AC3E}">
        <p14:creationId xmlns:p14="http://schemas.microsoft.com/office/powerpoint/2010/main" val="1773133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mpany logo">
            <a:extLst>
              <a:ext uri="{FF2B5EF4-FFF2-40B4-BE49-F238E27FC236}">
                <a16:creationId xmlns:a16="http://schemas.microsoft.com/office/drawing/2014/main" id="{4014912A-14A4-4D38-9E2D-8631571297E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5" name="Title 4">
            <a:extLst>
              <a:ext uri="{FF2B5EF4-FFF2-40B4-BE49-F238E27FC236}">
                <a16:creationId xmlns:a16="http://schemas.microsoft.com/office/drawing/2014/main" id="{A69159B7-A184-4400-A836-53D3066CAA88}"/>
              </a:ext>
            </a:extLst>
          </p:cNvPr>
          <p:cNvSpPr>
            <a:spLocks noGrp="1"/>
          </p:cNvSpPr>
          <p:nvPr>
            <p:ph type="title"/>
          </p:nvPr>
        </p:nvSpPr>
        <p:spPr/>
        <p:txBody>
          <a:bodyPr/>
          <a:lstStyle/>
          <a:p>
            <a:r>
              <a:rPr lang="en-US" dirty="0"/>
              <a:t>COMPETITION PART 2</a:t>
            </a:r>
          </a:p>
        </p:txBody>
      </p:sp>
      <p:sp>
        <p:nvSpPr>
          <p:cNvPr id="16" name="Text Placeholder 15">
            <a:extLst>
              <a:ext uri="{FF2B5EF4-FFF2-40B4-BE49-F238E27FC236}">
                <a16:creationId xmlns:a16="http://schemas.microsoft.com/office/drawing/2014/main" id="{3281980B-9589-42FD-83B9-550EFD57089E}"/>
              </a:ext>
            </a:extLst>
          </p:cNvPr>
          <p:cNvSpPr>
            <a:spLocks noGrp="1"/>
          </p:cNvSpPr>
          <p:nvPr>
            <p:ph type="body" sz="quarter" idx="49"/>
          </p:nvPr>
        </p:nvSpPr>
        <p:spPr/>
        <p:txBody>
          <a:bodyPr/>
          <a:lstStyle/>
          <a:p>
            <a:r>
              <a:rPr lang="en-US" dirty="0"/>
              <a:t>More Convenient</a:t>
            </a:r>
          </a:p>
        </p:txBody>
      </p:sp>
      <p:sp>
        <p:nvSpPr>
          <p:cNvPr id="15" name="Text Placeholder 14">
            <a:extLst>
              <a:ext uri="{FF2B5EF4-FFF2-40B4-BE49-F238E27FC236}">
                <a16:creationId xmlns:a16="http://schemas.microsoft.com/office/drawing/2014/main" id="{15D6D80D-0680-4A55-87C9-8B7D94B00087}"/>
              </a:ext>
            </a:extLst>
          </p:cNvPr>
          <p:cNvSpPr>
            <a:spLocks noGrp="1"/>
          </p:cNvSpPr>
          <p:nvPr>
            <p:ph type="body" sz="quarter" idx="48"/>
          </p:nvPr>
        </p:nvSpPr>
        <p:spPr/>
        <p:txBody>
          <a:bodyPr/>
          <a:lstStyle/>
          <a:p>
            <a:r>
              <a:rPr lang="en-US" dirty="0"/>
              <a:t>Less Convenient</a:t>
            </a:r>
          </a:p>
        </p:txBody>
      </p:sp>
      <p:sp>
        <p:nvSpPr>
          <p:cNvPr id="13" name="Text Placeholder 12">
            <a:extLst>
              <a:ext uri="{FF2B5EF4-FFF2-40B4-BE49-F238E27FC236}">
                <a16:creationId xmlns:a16="http://schemas.microsoft.com/office/drawing/2014/main" id="{3DB5E4F6-5DD1-4776-B748-FC6D15FCAB8C}"/>
              </a:ext>
            </a:extLst>
          </p:cNvPr>
          <p:cNvSpPr>
            <a:spLocks noGrp="1"/>
          </p:cNvSpPr>
          <p:nvPr>
            <p:ph type="body" sz="quarter" idx="46"/>
          </p:nvPr>
        </p:nvSpPr>
        <p:spPr/>
        <p:txBody>
          <a:bodyPr/>
          <a:lstStyle/>
          <a:p>
            <a:r>
              <a:rPr lang="en-US" dirty="0"/>
              <a:t>More Expensive</a:t>
            </a:r>
          </a:p>
        </p:txBody>
      </p:sp>
      <p:sp>
        <p:nvSpPr>
          <p:cNvPr id="14" name="Text Placeholder 13">
            <a:extLst>
              <a:ext uri="{FF2B5EF4-FFF2-40B4-BE49-F238E27FC236}">
                <a16:creationId xmlns:a16="http://schemas.microsoft.com/office/drawing/2014/main" id="{5EEB73F4-947F-4449-A258-C29E7B226B00}"/>
              </a:ext>
            </a:extLst>
          </p:cNvPr>
          <p:cNvSpPr>
            <a:spLocks noGrp="1"/>
          </p:cNvSpPr>
          <p:nvPr>
            <p:ph type="body" sz="quarter" idx="47"/>
          </p:nvPr>
        </p:nvSpPr>
        <p:spPr/>
        <p:txBody>
          <a:bodyPr/>
          <a:lstStyle/>
          <a:p>
            <a:r>
              <a:rPr lang="en-US" dirty="0"/>
              <a:t>Less Expensive</a:t>
            </a:r>
          </a:p>
        </p:txBody>
      </p:sp>
      <p:sp>
        <p:nvSpPr>
          <p:cNvPr id="29" name="Picture Placeholder 28" descr="Competitor 1 logo placeholder">
            <a:extLst>
              <a:ext uri="{FF2B5EF4-FFF2-40B4-BE49-F238E27FC236}">
                <a16:creationId xmlns:a16="http://schemas.microsoft.com/office/drawing/2014/main" id="{E6F18C63-DCFC-294A-ADFB-2BEF9D6CA7DA}"/>
              </a:ext>
            </a:extLst>
          </p:cNvPr>
          <p:cNvSpPr>
            <a:spLocks noGrp="1"/>
          </p:cNvSpPr>
          <p:nvPr>
            <p:ph type="pic" sz="quarter" idx="40"/>
          </p:nvPr>
        </p:nvSpPr>
        <p:spPr/>
      </p:sp>
      <p:sp>
        <p:nvSpPr>
          <p:cNvPr id="28" name="Picture Placeholder 27" descr="Competitor 2 ogo placeholder">
            <a:extLst>
              <a:ext uri="{FF2B5EF4-FFF2-40B4-BE49-F238E27FC236}">
                <a16:creationId xmlns:a16="http://schemas.microsoft.com/office/drawing/2014/main" id="{8CD25827-A483-5845-A20D-0833A7C35A8C}"/>
              </a:ext>
            </a:extLst>
          </p:cNvPr>
          <p:cNvSpPr>
            <a:spLocks noGrp="1"/>
          </p:cNvSpPr>
          <p:nvPr>
            <p:ph type="pic" sz="quarter" idx="39"/>
          </p:nvPr>
        </p:nvSpPr>
        <p:spPr/>
      </p:sp>
      <p:sp>
        <p:nvSpPr>
          <p:cNvPr id="30" name="Picture Placeholder 29" descr="Competitor 3 logo placeholder">
            <a:extLst>
              <a:ext uri="{FF2B5EF4-FFF2-40B4-BE49-F238E27FC236}">
                <a16:creationId xmlns:a16="http://schemas.microsoft.com/office/drawing/2014/main" id="{5BC63402-28FB-D940-BC57-44F3D924F808}"/>
              </a:ext>
            </a:extLst>
          </p:cNvPr>
          <p:cNvSpPr>
            <a:spLocks noGrp="1"/>
          </p:cNvSpPr>
          <p:nvPr>
            <p:ph type="pic" sz="quarter" idx="41"/>
          </p:nvPr>
        </p:nvSpPr>
        <p:spPr/>
      </p:sp>
      <p:sp>
        <p:nvSpPr>
          <p:cNvPr id="31" name="Picture Placeholder 30" descr="Competitor 4 logo placeholder">
            <a:extLst>
              <a:ext uri="{FF2B5EF4-FFF2-40B4-BE49-F238E27FC236}">
                <a16:creationId xmlns:a16="http://schemas.microsoft.com/office/drawing/2014/main" id="{6F50F5D7-9E8E-374A-AB92-BFCCC751C679}"/>
              </a:ext>
            </a:extLst>
          </p:cNvPr>
          <p:cNvSpPr>
            <a:spLocks noGrp="1"/>
          </p:cNvSpPr>
          <p:nvPr>
            <p:ph type="pic" sz="quarter" idx="42"/>
          </p:nvPr>
        </p:nvSpPr>
        <p:spPr/>
      </p:sp>
      <p:sp>
        <p:nvSpPr>
          <p:cNvPr id="32" name="Picture Placeholder 31" descr="Competitor 5 logo placeholder">
            <a:extLst>
              <a:ext uri="{FF2B5EF4-FFF2-40B4-BE49-F238E27FC236}">
                <a16:creationId xmlns:a16="http://schemas.microsoft.com/office/drawing/2014/main" id="{AB5F2C8D-8A36-D94B-BC24-F0A3473DB6CF}"/>
              </a:ext>
            </a:extLst>
          </p:cNvPr>
          <p:cNvSpPr>
            <a:spLocks noGrp="1"/>
          </p:cNvSpPr>
          <p:nvPr>
            <p:ph type="pic" sz="quarter" idx="43"/>
          </p:nvPr>
        </p:nvSpPr>
        <p:spPr/>
      </p:sp>
      <p:sp>
        <p:nvSpPr>
          <p:cNvPr id="33" name="Picture Placeholder 32" descr="Competitor 6 logo placeholder">
            <a:extLst>
              <a:ext uri="{FF2B5EF4-FFF2-40B4-BE49-F238E27FC236}">
                <a16:creationId xmlns:a16="http://schemas.microsoft.com/office/drawing/2014/main" id="{F2A58283-E1F0-7F4C-B8CF-324395DCB12B}"/>
              </a:ext>
            </a:extLst>
          </p:cNvPr>
          <p:cNvSpPr>
            <a:spLocks noGrp="1"/>
          </p:cNvSpPr>
          <p:nvPr>
            <p:ph type="pic" sz="quarter" idx="44"/>
          </p:nvPr>
        </p:nvSpPr>
        <p:spPr/>
      </p:sp>
      <p:pic>
        <p:nvPicPr>
          <p:cNvPr id="21" name="Picture Placeholder 20" descr="Company logo">
            <a:extLst>
              <a:ext uri="{FF2B5EF4-FFF2-40B4-BE49-F238E27FC236}">
                <a16:creationId xmlns:a16="http://schemas.microsoft.com/office/drawing/2014/main" id="{8C91A130-460A-4036-ABFA-FC0D0B039932}"/>
              </a:ext>
            </a:extLst>
          </p:cNvPr>
          <p:cNvPicPr>
            <a:picLocks noGrp="1" noChangeAspect="1"/>
          </p:cNvPicPr>
          <p:nvPr>
            <p:ph type="pic" sz="quarter" idx="5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2" name="Date Placeholder 1">
            <a:extLst>
              <a:ext uri="{FF2B5EF4-FFF2-40B4-BE49-F238E27FC236}">
                <a16:creationId xmlns:a16="http://schemas.microsoft.com/office/drawing/2014/main" id="{33324C08-FA8A-4931-BF61-692CEC9DA120}"/>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DDB9254A-B749-413E-9775-EFAAC220840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3A4B5007-2C50-4E1A-9AEF-5114112BCBF8}"/>
              </a:ext>
            </a:extLst>
          </p:cNvPr>
          <p:cNvSpPr>
            <a:spLocks noGrp="1"/>
          </p:cNvSpPr>
          <p:nvPr>
            <p:ph type="sldNum" sz="quarter" idx="12"/>
          </p:nvPr>
        </p:nvSpPr>
        <p:spPr/>
        <p:txBody>
          <a:bodyPr/>
          <a:lstStyle/>
          <a:p>
            <a:fld id="{D9BB3731-526F-4638-85F8-715D717FFC12}" type="slidenum">
              <a:rPr lang="en-US" smtClean="0"/>
              <a:pPr/>
              <a:t>35</a:t>
            </a:fld>
            <a:endParaRPr lang="en-US" dirty="0"/>
          </a:p>
        </p:txBody>
      </p:sp>
    </p:spTree>
    <p:extLst>
      <p:ext uri="{BB962C8B-B14F-4D97-AF65-F5344CB8AC3E}">
        <p14:creationId xmlns:p14="http://schemas.microsoft.com/office/powerpoint/2010/main" val="1926892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id="{ACB54B28-AD33-4604-8D20-FD821181860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19" name="Title 18">
            <a:extLst>
              <a:ext uri="{FF2B5EF4-FFF2-40B4-BE49-F238E27FC236}">
                <a16:creationId xmlns:a16="http://schemas.microsoft.com/office/drawing/2014/main" id="{9FB47C68-DD83-4660-A3F7-9A80A54B6CE4}"/>
              </a:ext>
            </a:extLst>
          </p:cNvPr>
          <p:cNvSpPr>
            <a:spLocks noGrp="1"/>
          </p:cNvSpPr>
          <p:nvPr>
            <p:ph type="title"/>
          </p:nvPr>
        </p:nvSpPr>
        <p:spPr/>
        <p:txBody>
          <a:bodyPr/>
          <a:lstStyle/>
          <a:p>
            <a:r>
              <a:rPr lang="en-US" dirty="0"/>
              <a:t>GROWTH STRATEGY</a:t>
            </a:r>
          </a:p>
        </p:txBody>
      </p:sp>
      <p:sp>
        <p:nvSpPr>
          <p:cNvPr id="23" name="Text Placeholder 22">
            <a:extLst>
              <a:ext uri="{FF2B5EF4-FFF2-40B4-BE49-F238E27FC236}">
                <a16:creationId xmlns:a16="http://schemas.microsoft.com/office/drawing/2014/main" id="{56E5E5C7-7555-4015-B1C4-016362DCACD6}"/>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22" name="Text Placeholder 21">
            <a:extLst>
              <a:ext uri="{FF2B5EF4-FFF2-40B4-BE49-F238E27FC236}">
                <a16:creationId xmlns:a16="http://schemas.microsoft.com/office/drawing/2014/main" id="{E5CF7060-DDE4-46E6-ADDF-0E274A77A170}"/>
              </a:ext>
            </a:extLst>
          </p:cNvPr>
          <p:cNvSpPr>
            <a:spLocks noGrp="1"/>
          </p:cNvSpPr>
          <p:nvPr>
            <p:ph type="body" idx="34"/>
          </p:nvPr>
        </p:nvSpPr>
        <p:spPr/>
        <p:txBody>
          <a:bodyPr/>
          <a:lstStyle/>
          <a:p>
            <a:r>
              <a:rPr lang="en-US" dirty="0"/>
              <a:t>Section 1 Title</a:t>
            </a:r>
          </a:p>
        </p:txBody>
      </p:sp>
      <p:sp>
        <p:nvSpPr>
          <p:cNvPr id="28" name="Text Placeholder 27">
            <a:extLst>
              <a:ext uri="{FF2B5EF4-FFF2-40B4-BE49-F238E27FC236}">
                <a16:creationId xmlns:a16="http://schemas.microsoft.com/office/drawing/2014/main" id="{A295195A-D6ED-40A4-9C90-319ED8E86A34}"/>
              </a:ext>
            </a:extLst>
          </p:cNvPr>
          <p:cNvSpPr>
            <a:spLocks noGrp="1"/>
          </p:cNvSpPr>
          <p:nvPr>
            <p:ph type="body" idx="42"/>
          </p:nvPr>
        </p:nvSpPr>
        <p:spPr/>
        <p:txBody>
          <a:bodyPr/>
          <a:lstStyle/>
          <a:p>
            <a:r>
              <a:rPr lang="en-US" dirty="0"/>
              <a:t>Section 1 Subtitle</a:t>
            </a:r>
          </a:p>
        </p:txBody>
      </p:sp>
      <p:sp>
        <p:nvSpPr>
          <p:cNvPr id="20" name="Text Placeholder 19">
            <a:extLst>
              <a:ext uri="{FF2B5EF4-FFF2-40B4-BE49-F238E27FC236}">
                <a16:creationId xmlns:a16="http://schemas.microsoft.com/office/drawing/2014/main" id="{4AD33A83-BB99-44F2-B9A1-3A75D28F2740}"/>
              </a:ext>
            </a:extLst>
          </p:cNvPr>
          <p:cNvSpPr>
            <a:spLocks noGrp="1"/>
          </p:cNvSpPr>
          <p:nvPr>
            <p:ph type="body" idx="13"/>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endParaRPr lang="en-US" dirty="0"/>
          </a:p>
        </p:txBody>
      </p:sp>
      <p:sp>
        <p:nvSpPr>
          <p:cNvPr id="24" name="Text Placeholder 23">
            <a:extLst>
              <a:ext uri="{FF2B5EF4-FFF2-40B4-BE49-F238E27FC236}">
                <a16:creationId xmlns:a16="http://schemas.microsoft.com/office/drawing/2014/main" id="{B836FA3C-462C-4955-9E8B-CB08D8B654DC}"/>
              </a:ext>
            </a:extLst>
          </p:cNvPr>
          <p:cNvSpPr>
            <a:spLocks noGrp="1"/>
          </p:cNvSpPr>
          <p:nvPr>
            <p:ph type="body" idx="38"/>
          </p:nvPr>
        </p:nvSpPr>
        <p:spPr/>
        <p:txBody>
          <a:bodyPr/>
          <a:lstStyle/>
          <a:p>
            <a:r>
              <a:rPr lang="en-US" dirty="0"/>
              <a:t>Section 2 Title</a:t>
            </a:r>
          </a:p>
        </p:txBody>
      </p:sp>
      <p:sp>
        <p:nvSpPr>
          <p:cNvPr id="29" name="Text Placeholder 28">
            <a:extLst>
              <a:ext uri="{FF2B5EF4-FFF2-40B4-BE49-F238E27FC236}">
                <a16:creationId xmlns:a16="http://schemas.microsoft.com/office/drawing/2014/main" id="{83CB7C67-097D-4C1B-8EE2-308C1AD75184}"/>
              </a:ext>
            </a:extLst>
          </p:cNvPr>
          <p:cNvSpPr>
            <a:spLocks noGrp="1"/>
          </p:cNvSpPr>
          <p:nvPr>
            <p:ph type="body" idx="43"/>
          </p:nvPr>
        </p:nvSpPr>
        <p:spPr/>
        <p:txBody>
          <a:bodyPr/>
          <a:lstStyle/>
          <a:p>
            <a:r>
              <a:rPr lang="en-US" dirty="0"/>
              <a:t>Section 2 Subtitle</a:t>
            </a:r>
          </a:p>
        </p:txBody>
      </p:sp>
      <p:sp>
        <p:nvSpPr>
          <p:cNvPr id="25" name="Text Placeholder 24">
            <a:extLst>
              <a:ext uri="{FF2B5EF4-FFF2-40B4-BE49-F238E27FC236}">
                <a16:creationId xmlns:a16="http://schemas.microsoft.com/office/drawing/2014/main" id="{855155FD-EA74-4A20-B163-16990143777C}"/>
              </a:ext>
            </a:extLst>
          </p:cNvPr>
          <p:cNvSpPr>
            <a:spLocks noGrp="1"/>
          </p:cNvSpPr>
          <p:nvPr>
            <p:ph type="body" idx="39"/>
          </p:nvPr>
        </p:nvSpPr>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6" name="Text Placeholder 25">
            <a:extLst>
              <a:ext uri="{FF2B5EF4-FFF2-40B4-BE49-F238E27FC236}">
                <a16:creationId xmlns:a16="http://schemas.microsoft.com/office/drawing/2014/main" id="{980067CE-BD09-4EBD-AFC5-06AAEB89C601}"/>
              </a:ext>
            </a:extLst>
          </p:cNvPr>
          <p:cNvSpPr>
            <a:spLocks noGrp="1"/>
          </p:cNvSpPr>
          <p:nvPr>
            <p:ph type="body" idx="40"/>
          </p:nvPr>
        </p:nvSpPr>
        <p:spPr>
          <a:xfrm>
            <a:off x="8301247" y="1040284"/>
            <a:ext cx="2728138" cy="478453"/>
          </a:xfrm>
        </p:spPr>
        <p:txBody>
          <a:bodyPr/>
          <a:lstStyle/>
          <a:p>
            <a:r>
              <a:rPr lang="en-US" dirty="0"/>
              <a:t>Section 3 Title</a:t>
            </a:r>
          </a:p>
        </p:txBody>
      </p:sp>
      <p:sp>
        <p:nvSpPr>
          <p:cNvPr id="30" name="Text Placeholder 29">
            <a:extLst>
              <a:ext uri="{FF2B5EF4-FFF2-40B4-BE49-F238E27FC236}">
                <a16:creationId xmlns:a16="http://schemas.microsoft.com/office/drawing/2014/main" id="{23806116-A08B-49D7-B91B-8C5DEA81A3F7}"/>
              </a:ext>
            </a:extLst>
          </p:cNvPr>
          <p:cNvSpPr>
            <a:spLocks noGrp="1"/>
          </p:cNvSpPr>
          <p:nvPr>
            <p:ph type="body" idx="44"/>
          </p:nvPr>
        </p:nvSpPr>
        <p:spPr>
          <a:xfrm>
            <a:off x="8301247" y="1559671"/>
            <a:ext cx="2728138" cy="246279"/>
          </a:xfrm>
        </p:spPr>
        <p:txBody>
          <a:bodyPr/>
          <a:lstStyle/>
          <a:p>
            <a:r>
              <a:rPr lang="en-US" dirty="0"/>
              <a:t>Section 3 Subtitle</a:t>
            </a:r>
          </a:p>
        </p:txBody>
      </p:sp>
      <p:sp>
        <p:nvSpPr>
          <p:cNvPr id="27" name="Text Placeholder 26">
            <a:extLst>
              <a:ext uri="{FF2B5EF4-FFF2-40B4-BE49-F238E27FC236}">
                <a16:creationId xmlns:a16="http://schemas.microsoft.com/office/drawing/2014/main" id="{1CC52BBB-4681-486B-B314-634A72E26F4B}"/>
              </a:ext>
            </a:extLst>
          </p:cNvPr>
          <p:cNvSpPr>
            <a:spLocks noGrp="1"/>
          </p:cNvSpPr>
          <p:nvPr>
            <p:ph type="body" idx="41"/>
          </p:nvPr>
        </p:nvSpPr>
        <p:spPr>
          <a:xfrm>
            <a:off x="8292856" y="1828117"/>
            <a:ext cx="2731930" cy="3112371"/>
          </a:xfrm>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a:p>
            <a:r>
              <a:rPr lang="en-US" dirty="0"/>
              <a:t>Nunc viverra imperdiet enim. Fusce est. Vivamus a tellus.</a:t>
            </a:r>
          </a:p>
          <a:p>
            <a:r>
              <a:rPr lang="en-US" dirty="0"/>
              <a:t>Lorem ipsum dolor sit amet, consectetuer adipiscing elit. Maecenas porttitor congue massa. </a:t>
            </a:r>
          </a:p>
        </p:txBody>
      </p:sp>
      <p:sp>
        <p:nvSpPr>
          <p:cNvPr id="2" name="Date Placeholder 1">
            <a:extLst>
              <a:ext uri="{FF2B5EF4-FFF2-40B4-BE49-F238E27FC236}">
                <a16:creationId xmlns:a16="http://schemas.microsoft.com/office/drawing/2014/main" id="{20584031-F470-41BB-8DCA-91CD797938C0}"/>
              </a:ext>
            </a:extLst>
          </p:cNvPr>
          <p:cNvSpPr>
            <a:spLocks noGrp="1"/>
          </p:cNvSpPr>
          <p:nvPr>
            <p:ph type="dt" sz="half" idx="4294967295"/>
          </p:nvPr>
        </p:nvSpPr>
        <p:spPr>
          <a:xfrm>
            <a:off x="1260236"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AD6A05ED-C609-4E7A-A01F-474595736F01}"/>
              </a:ext>
            </a:extLst>
          </p:cNvPr>
          <p:cNvSpPr>
            <a:spLocks noGrp="1"/>
          </p:cNvSpPr>
          <p:nvPr>
            <p:ph type="ftr" sz="quarter" idx="4294967295"/>
          </p:nvPr>
        </p:nvSpPr>
        <p:spPr>
          <a:xfrm>
            <a:off x="1261824"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A01106F9-F897-4F4D-84ED-2945E2BCE3D5}"/>
              </a:ext>
            </a:extLst>
          </p:cNvPr>
          <p:cNvSpPr>
            <a:spLocks noGrp="1"/>
          </p:cNvSpPr>
          <p:nvPr>
            <p:ph type="sldNum" sz="quarter" idx="12"/>
          </p:nvPr>
        </p:nvSpPr>
        <p:spPr/>
        <p:txBody>
          <a:bodyPr/>
          <a:lstStyle/>
          <a:p>
            <a:fld id="{D9BB3731-526F-4638-85F8-715D717FFC12}" type="slidenum">
              <a:rPr lang="en-US" smtClean="0"/>
              <a:pPr/>
              <a:t>36</a:t>
            </a:fld>
            <a:endParaRPr lang="en-US" dirty="0"/>
          </a:p>
        </p:txBody>
      </p:sp>
    </p:spTree>
    <p:extLst>
      <p:ext uri="{BB962C8B-B14F-4D97-AF65-F5344CB8AC3E}">
        <p14:creationId xmlns:p14="http://schemas.microsoft.com/office/powerpoint/2010/main" val="2936557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B1C98C-4EFD-4198-8C56-FD0D26805254}"/>
              </a:ext>
            </a:extLst>
          </p:cNvPr>
          <p:cNvSpPr>
            <a:spLocks noGrp="1"/>
          </p:cNvSpPr>
          <p:nvPr>
            <p:ph type="title"/>
          </p:nvPr>
        </p:nvSpPr>
        <p:spPr/>
        <p:txBody>
          <a:bodyPr/>
          <a:lstStyle/>
          <a:p>
            <a:r>
              <a:rPr lang="en-US" dirty="0"/>
              <a:t>TRACTION</a:t>
            </a:r>
          </a:p>
        </p:txBody>
      </p:sp>
      <p:sp>
        <p:nvSpPr>
          <p:cNvPr id="5" name="Text Placeholder 4">
            <a:extLst>
              <a:ext uri="{FF2B5EF4-FFF2-40B4-BE49-F238E27FC236}">
                <a16:creationId xmlns:a16="http://schemas.microsoft.com/office/drawing/2014/main" id="{5DBDA119-EE28-4EB7-8590-72AD3B4BBC2F}"/>
              </a:ext>
            </a:extLst>
          </p:cNvPr>
          <p:cNvSpPr>
            <a:spLocks noGrp="1"/>
          </p:cNvSpPr>
          <p:nvPr>
            <p:ph type="body" idx="1"/>
          </p:nvPr>
        </p:nvSpPr>
        <p:spPr/>
        <p:txBody>
          <a:bodyPr/>
          <a:lstStyle/>
          <a:p>
            <a:r>
              <a:rPr lang="en-US" dirty="0"/>
              <a:t>Lorem ipsum dolor sit amet, consectetuer adipiscing elit</a:t>
            </a:r>
          </a:p>
        </p:txBody>
      </p:sp>
      <p:pic>
        <p:nvPicPr>
          <p:cNvPr id="13" name="Picture Placeholder 12" descr="Company logo">
            <a:extLst>
              <a:ext uri="{FF2B5EF4-FFF2-40B4-BE49-F238E27FC236}">
                <a16:creationId xmlns:a16="http://schemas.microsoft.com/office/drawing/2014/main" id="{42F5BB77-2D4D-40BB-9A5E-64E65AB3170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7" name="Text Placeholder 6">
            <a:extLst>
              <a:ext uri="{FF2B5EF4-FFF2-40B4-BE49-F238E27FC236}">
                <a16:creationId xmlns:a16="http://schemas.microsoft.com/office/drawing/2014/main" id="{D5700182-5431-4213-9CFF-0055525D61C7}"/>
              </a:ext>
            </a:extLst>
          </p:cNvPr>
          <p:cNvSpPr>
            <a:spLocks noGrp="1"/>
          </p:cNvSpPr>
          <p:nvPr>
            <p:ph type="body" idx="21"/>
          </p:nvPr>
        </p:nvSpPr>
        <p:spPr>
          <a:xfrm>
            <a:off x="867819" y="2211931"/>
            <a:ext cx="4399506" cy="467382"/>
          </a:xfrm>
        </p:spPr>
        <p:txBody>
          <a:bodyPr/>
          <a:lstStyle/>
          <a:p>
            <a:r>
              <a:rPr lang="en-US" dirty="0"/>
              <a:t>Key Metrics</a:t>
            </a:r>
          </a:p>
        </p:txBody>
      </p:sp>
      <p:graphicFrame>
        <p:nvGraphicFramePr>
          <p:cNvPr id="14" name="Content Placeholder 13">
            <a:extLst>
              <a:ext uri="{FF2B5EF4-FFF2-40B4-BE49-F238E27FC236}">
                <a16:creationId xmlns:a16="http://schemas.microsoft.com/office/drawing/2014/main" id="{68C4529C-D82D-42AE-9577-66198A2ED27C}"/>
              </a:ext>
            </a:extLst>
          </p:cNvPr>
          <p:cNvGraphicFramePr>
            <a:graphicFrameLocks noGrp="1"/>
          </p:cNvGraphicFramePr>
          <p:nvPr>
            <p:ph sz="quarter" idx="31"/>
            <p:extLst>
              <p:ext uri="{D42A27DB-BD31-4B8C-83A1-F6EECF244321}">
                <p14:modId xmlns:p14="http://schemas.microsoft.com/office/powerpoint/2010/main" val="1485145285"/>
              </p:ext>
            </p:extLst>
          </p:nvPr>
        </p:nvGraphicFramePr>
        <p:xfrm>
          <a:off x="862013" y="2865438"/>
          <a:ext cx="5122718" cy="2238946"/>
        </p:xfrm>
        <a:graphic>
          <a:graphicData uri="http://schemas.openxmlformats.org/drawingml/2006/table">
            <a:tbl>
              <a:tblPr firstRow="1" bandRow="1">
                <a:tableStyleId>{5C22544A-7EE6-4342-B048-85BDC9FD1C3A}</a:tableStyleId>
              </a:tblPr>
              <a:tblGrid>
                <a:gridCol w="802718">
                  <a:extLst>
                    <a:ext uri="{9D8B030D-6E8A-4147-A177-3AD203B41FA5}">
                      <a16:colId xmlns:a16="http://schemas.microsoft.com/office/drawing/2014/main" val="600574646"/>
                    </a:ext>
                  </a:extLst>
                </a:gridCol>
                <a:gridCol w="792000">
                  <a:extLst>
                    <a:ext uri="{9D8B030D-6E8A-4147-A177-3AD203B41FA5}">
                      <a16:colId xmlns:a16="http://schemas.microsoft.com/office/drawing/2014/main" val="2345082958"/>
                    </a:ext>
                  </a:extLst>
                </a:gridCol>
                <a:gridCol w="792000">
                  <a:extLst>
                    <a:ext uri="{9D8B030D-6E8A-4147-A177-3AD203B41FA5}">
                      <a16:colId xmlns:a16="http://schemas.microsoft.com/office/drawing/2014/main" val="3010936061"/>
                    </a:ext>
                  </a:extLst>
                </a:gridCol>
                <a:gridCol w="1368000">
                  <a:extLst>
                    <a:ext uri="{9D8B030D-6E8A-4147-A177-3AD203B41FA5}">
                      <a16:colId xmlns:a16="http://schemas.microsoft.com/office/drawing/2014/main" val="4223971819"/>
                    </a:ext>
                  </a:extLst>
                </a:gridCol>
                <a:gridCol w="1368000">
                  <a:extLst>
                    <a:ext uri="{9D8B030D-6E8A-4147-A177-3AD203B41FA5}">
                      <a16:colId xmlns:a16="http://schemas.microsoft.com/office/drawing/2014/main" val="3077154466"/>
                    </a:ext>
                  </a:extLst>
                </a:gridCol>
              </a:tblGrid>
              <a:tr h="370840">
                <a:tc>
                  <a:txBody>
                    <a:bodyPr/>
                    <a:lstStyle/>
                    <a:p>
                      <a:pPr algn="ctr"/>
                      <a:endParaRPr lang="ru-RU" sz="1900" dirty="0"/>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b="1" kern="1200" dirty="0">
                          <a:solidFill>
                            <a:schemeClr val="tx1"/>
                          </a:solidFill>
                          <a:latin typeface="+mj-lt"/>
                          <a:ea typeface="+mn-ea"/>
                          <a:cs typeface="+mn-cs"/>
                        </a:rPr>
                        <a:t>Clients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Orders</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Gross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algn="ctr"/>
                      <a:r>
                        <a:rPr lang="en-US" sz="1200" b="1" kern="1200" dirty="0">
                          <a:solidFill>
                            <a:schemeClr val="tx1"/>
                          </a:solidFill>
                          <a:latin typeface="+mj-lt"/>
                          <a:ea typeface="+mn-ea"/>
                          <a:cs typeface="+mn-cs"/>
                        </a:rPr>
                        <a:t>Net Revenue</a:t>
                      </a:r>
                      <a:endParaRPr lang="ru-RU" sz="1200" b="1" kern="1200" dirty="0">
                        <a:solidFill>
                          <a:schemeClr val="tx1"/>
                        </a:solidFill>
                        <a:latin typeface="+mj-lt"/>
                        <a:ea typeface="+mn-ea"/>
                        <a:cs typeface="+mn-cs"/>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extLst>
                  <a:ext uri="{0D108BD9-81ED-4DB2-BD59-A6C34878D82A}">
                    <a16:rowId xmlns:a16="http://schemas.microsoft.com/office/drawing/2014/main" val="704431448"/>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10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1100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$10,000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$7,000</a:t>
                      </a:r>
                      <a:endParaRPr lang="ru-RU" sz="1400" i="0" dirty="0">
                        <a:solidFill>
                          <a:srgbClr val="000000">
                            <a:alpha val="70000"/>
                          </a:srgbClr>
                        </a:solidFill>
                      </a:endParaRP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9064756"/>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20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200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$16,000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2065513764"/>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30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300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$25,000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77142265"/>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40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algn="r"/>
                      <a:r>
                        <a:rPr lang="en-US" sz="1400" i="0" dirty="0">
                          <a:solidFill>
                            <a:srgbClr val="000000">
                              <a:alpha val="70000"/>
                            </a:srgbClr>
                          </a:solidFill>
                        </a:rPr>
                        <a:t>400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$30,000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2260084397"/>
                  </a:ext>
                </a:extLst>
              </a:tr>
              <a:tr h="370840">
                <a:tc>
                  <a:txBody>
                    <a:bodyPr/>
                    <a:lstStyle/>
                    <a:p>
                      <a:pPr algn="ctr"/>
                      <a:r>
                        <a:rPr lang="en-US" sz="1200" b="1" dirty="0">
                          <a:solidFill>
                            <a:schemeClr val="tx1"/>
                          </a:solidFill>
                          <a:latin typeface="+mj-lt"/>
                        </a:rPr>
                        <a:t>20XX</a:t>
                      </a:r>
                      <a:endParaRPr lang="ru-RU" sz="1200" b="1" dirty="0">
                        <a:solidFill>
                          <a:schemeClr val="tx1"/>
                        </a:solidFill>
                        <a:latin typeface="+mj-lt"/>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algn="r"/>
                      <a:r>
                        <a:rPr lang="en-US" sz="1400" i="0" dirty="0">
                          <a:solidFill>
                            <a:srgbClr val="000000">
                              <a:alpha val="70000"/>
                            </a:srgbClr>
                          </a:solidFill>
                        </a:rPr>
                        <a:t>50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400" i="0" dirty="0">
                          <a:solidFill>
                            <a:srgbClr val="000000">
                              <a:alpha val="70000"/>
                            </a:srgbClr>
                          </a:solidFill>
                        </a:rPr>
                        <a:t>500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$50,000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i="0" dirty="0">
                          <a:solidFill>
                            <a:srgbClr val="000000">
                              <a:alpha val="70000"/>
                            </a:srgbClr>
                          </a:solidFill>
                        </a:rPr>
                        <a:t>$40,000</a:t>
                      </a:r>
                      <a:endParaRPr lang="ru-RU" sz="1400" i="0" dirty="0">
                        <a:solidFill>
                          <a:srgbClr val="000000">
                            <a:alpha val="70000"/>
                          </a:srgbClr>
                        </a:solidFill>
                      </a:endParaRP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8533692"/>
                  </a:ext>
                </a:extLst>
              </a:tr>
            </a:tbl>
          </a:graphicData>
        </a:graphic>
      </p:graphicFrame>
      <p:sp>
        <p:nvSpPr>
          <p:cNvPr id="9" name="Text Placeholder 8">
            <a:extLst>
              <a:ext uri="{FF2B5EF4-FFF2-40B4-BE49-F238E27FC236}">
                <a16:creationId xmlns:a16="http://schemas.microsoft.com/office/drawing/2014/main" id="{B8996F15-30FB-478C-B7C8-60DAF43BB65B}"/>
              </a:ext>
            </a:extLst>
          </p:cNvPr>
          <p:cNvSpPr>
            <a:spLocks noGrp="1"/>
          </p:cNvSpPr>
          <p:nvPr>
            <p:ph type="body" idx="30"/>
          </p:nvPr>
        </p:nvSpPr>
        <p:spPr>
          <a:xfrm>
            <a:off x="6410966" y="2211931"/>
            <a:ext cx="5078469" cy="467382"/>
          </a:xfrm>
        </p:spPr>
        <p:txBody>
          <a:bodyPr/>
          <a:lstStyle/>
          <a:p>
            <a:r>
              <a:rPr lang="en-US" dirty="0"/>
              <a:t>Revenue by Year</a:t>
            </a:r>
          </a:p>
        </p:txBody>
      </p:sp>
      <p:graphicFrame>
        <p:nvGraphicFramePr>
          <p:cNvPr id="17" name="Content Placeholder 16" descr="Chart">
            <a:extLst>
              <a:ext uri="{FF2B5EF4-FFF2-40B4-BE49-F238E27FC236}">
                <a16:creationId xmlns:a16="http://schemas.microsoft.com/office/drawing/2014/main" id="{22AF7DB9-D3B8-4FB9-89DD-8795D51874F2}"/>
              </a:ext>
            </a:extLst>
          </p:cNvPr>
          <p:cNvGraphicFramePr>
            <a:graphicFrameLocks noGrp="1"/>
          </p:cNvGraphicFramePr>
          <p:nvPr>
            <p:ph sz="quarter" idx="32"/>
            <p:extLst>
              <p:ext uri="{D42A27DB-BD31-4B8C-83A1-F6EECF244321}">
                <p14:modId xmlns:p14="http://schemas.microsoft.com/office/powerpoint/2010/main" val="2565980731"/>
              </p:ext>
            </p:extLst>
          </p:nvPr>
        </p:nvGraphicFramePr>
        <p:xfrm>
          <a:off x="6361554" y="2766285"/>
          <a:ext cx="5122863" cy="2687637"/>
        </p:xfrm>
        <a:graphic>
          <a:graphicData uri="http://schemas.openxmlformats.org/drawingml/2006/chart">
            <c:chart xmlns:c="http://schemas.openxmlformats.org/drawingml/2006/chart" xmlns:r="http://schemas.openxmlformats.org/officeDocument/2006/relationships" r:id="rId4"/>
          </a:graphicData>
        </a:graphic>
      </p:graphicFrame>
      <p:sp>
        <p:nvSpPr>
          <p:cNvPr id="2" name="Date Placeholder 1">
            <a:extLst>
              <a:ext uri="{FF2B5EF4-FFF2-40B4-BE49-F238E27FC236}">
                <a16:creationId xmlns:a16="http://schemas.microsoft.com/office/drawing/2014/main" id="{9CCB2BFA-ACDC-4D35-AC61-13A23C6EE1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FF477F24-E375-4220-A539-98367067B9A7}"/>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D546EBFA-CE06-4E1C-9996-4760513743DE}"/>
              </a:ext>
            </a:extLst>
          </p:cNvPr>
          <p:cNvSpPr>
            <a:spLocks noGrp="1"/>
          </p:cNvSpPr>
          <p:nvPr>
            <p:ph type="sldNum" sz="quarter" idx="12"/>
          </p:nvPr>
        </p:nvSpPr>
        <p:spPr/>
        <p:txBody>
          <a:bodyPr/>
          <a:lstStyle/>
          <a:p>
            <a:fld id="{D9BB3731-526F-4638-85F8-715D717FFC12}" type="slidenum">
              <a:rPr lang="en-US" smtClean="0"/>
              <a:pPr/>
              <a:t>37</a:t>
            </a:fld>
            <a:endParaRPr lang="en-US" dirty="0"/>
          </a:p>
        </p:txBody>
      </p:sp>
    </p:spTree>
    <p:extLst>
      <p:ext uri="{BB962C8B-B14F-4D97-AF65-F5344CB8AC3E}">
        <p14:creationId xmlns:p14="http://schemas.microsoft.com/office/powerpoint/2010/main" val="2878337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Company logo">
            <a:extLst>
              <a:ext uri="{FF2B5EF4-FFF2-40B4-BE49-F238E27FC236}">
                <a16:creationId xmlns:a16="http://schemas.microsoft.com/office/drawing/2014/main" id="{20706A83-96D7-4F9E-BF57-E7E5AF3C259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0919B911-E1C7-456E-8486-42AEC2DB7E9F}"/>
              </a:ext>
            </a:extLst>
          </p:cNvPr>
          <p:cNvSpPr>
            <a:spLocks noGrp="1"/>
          </p:cNvSpPr>
          <p:nvPr>
            <p:ph type="title"/>
          </p:nvPr>
        </p:nvSpPr>
        <p:spPr/>
        <p:txBody>
          <a:bodyPr/>
          <a:lstStyle/>
          <a:p>
            <a:r>
              <a:rPr lang="en-US" dirty="0"/>
              <a:t>TIMELINE</a:t>
            </a:r>
          </a:p>
        </p:txBody>
      </p:sp>
      <p:sp>
        <p:nvSpPr>
          <p:cNvPr id="27" name="Text Placeholder 26">
            <a:extLst>
              <a:ext uri="{FF2B5EF4-FFF2-40B4-BE49-F238E27FC236}">
                <a16:creationId xmlns:a16="http://schemas.microsoft.com/office/drawing/2014/main" id="{D966F852-7637-404E-8FCA-D1D59E6CA4B0}"/>
              </a:ext>
            </a:extLst>
          </p:cNvPr>
          <p:cNvSpPr>
            <a:spLocks noGrp="1"/>
          </p:cNvSpPr>
          <p:nvPr>
            <p:ph type="body" idx="49"/>
          </p:nvPr>
        </p:nvSpPr>
        <p:spPr/>
        <p:txBody>
          <a:bodyPr>
            <a:normAutofit/>
          </a:bodyPr>
          <a:lstStyle/>
          <a:p>
            <a:r>
              <a:rPr lang="en-US" dirty="0"/>
              <a:t>Lorem ipsum dolor sit amet, consectetuer adipiscing elit. Maecenas porttitor congue massa</a:t>
            </a:r>
          </a:p>
        </p:txBody>
      </p:sp>
      <p:sp>
        <p:nvSpPr>
          <p:cNvPr id="9" name="Text Placeholder 8">
            <a:extLst>
              <a:ext uri="{FF2B5EF4-FFF2-40B4-BE49-F238E27FC236}">
                <a16:creationId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20XX</a:t>
            </a:r>
          </a:p>
        </p:txBody>
      </p:sp>
      <p:sp>
        <p:nvSpPr>
          <p:cNvPr id="10" name="Text Placeholder 9">
            <a:extLst>
              <a:ext uri="{FF2B5EF4-FFF2-40B4-BE49-F238E27FC236}">
                <a16:creationId xmlns:a16="http://schemas.microsoft.com/office/drawing/2014/main" id="{B48F0B22-ACAA-4D8F-94CD-BA2E30D39D60}"/>
              </a:ext>
            </a:extLst>
          </p:cNvPr>
          <p:cNvSpPr>
            <a:spLocks noGrp="1"/>
          </p:cNvSpPr>
          <p:nvPr>
            <p:ph type="body" idx="32"/>
          </p:nvPr>
        </p:nvSpPr>
        <p:spPr/>
        <p:txBody>
          <a:bodyPr/>
          <a:lstStyle/>
          <a:p>
            <a:r>
              <a:rPr lang="en-US" dirty="0"/>
              <a:t>Month</a:t>
            </a:r>
          </a:p>
        </p:txBody>
      </p:sp>
      <p:sp>
        <p:nvSpPr>
          <p:cNvPr id="7" name="Text Placeholder 6">
            <a:extLst>
              <a:ext uri="{FF2B5EF4-FFF2-40B4-BE49-F238E27FC236}">
                <a16:creationId xmlns:a16="http://schemas.microsoft.com/office/drawing/2014/main" id="{6885731A-F3C3-4B02-BF16-704EEF0F887A}"/>
              </a:ext>
            </a:extLst>
          </p:cNvPr>
          <p:cNvSpPr>
            <a:spLocks noGrp="1"/>
          </p:cNvSpPr>
          <p:nvPr>
            <p:ph type="body" idx="1"/>
          </p:nvPr>
        </p:nvSpPr>
        <p:spPr/>
        <p:txBody>
          <a:bodyPr/>
          <a:lstStyle/>
          <a:p>
            <a:r>
              <a:rPr lang="en-US" dirty="0"/>
              <a:t>Point 1 Title</a:t>
            </a:r>
          </a:p>
        </p:txBody>
      </p:sp>
      <p:sp>
        <p:nvSpPr>
          <p:cNvPr id="8" name="Text Placeholder 7">
            <a:extLst>
              <a:ext uri="{FF2B5EF4-FFF2-40B4-BE49-F238E27FC236}">
                <a16:creationId xmlns:a16="http://schemas.microsoft.com/office/drawing/2014/main" id="{8E3E46FC-F5F9-4A10-BB16-EF6F235E39C9}"/>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7" name="Text Placeholder 16">
            <a:extLst>
              <a:ext uri="{FF2B5EF4-FFF2-40B4-BE49-F238E27FC236}">
                <a16:creationId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20XX</a:t>
            </a:r>
          </a:p>
        </p:txBody>
      </p:sp>
      <p:sp>
        <p:nvSpPr>
          <p:cNvPr id="18" name="Text Placeholder 17">
            <a:extLst>
              <a:ext uri="{FF2B5EF4-FFF2-40B4-BE49-F238E27FC236}">
                <a16:creationId xmlns:a16="http://schemas.microsoft.com/office/drawing/2014/main" id="{1EABB9F3-E207-4E7F-84F4-A6371EAFF2EA}"/>
              </a:ext>
            </a:extLst>
          </p:cNvPr>
          <p:cNvSpPr>
            <a:spLocks noGrp="1"/>
          </p:cNvSpPr>
          <p:nvPr>
            <p:ph type="body" idx="40"/>
          </p:nvPr>
        </p:nvSpPr>
        <p:spPr/>
        <p:txBody>
          <a:bodyPr/>
          <a:lstStyle/>
          <a:p>
            <a:r>
              <a:rPr lang="en-US" dirty="0"/>
              <a:t>Month</a:t>
            </a:r>
          </a:p>
        </p:txBody>
      </p:sp>
      <p:sp>
        <p:nvSpPr>
          <p:cNvPr id="15" name="Text Placeholder 14">
            <a:extLst>
              <a:ext uri="{FF2B5EF4-FFF2-40B4-BE49-F238E27FC236}">
                <a16:creationId xmlns:a16="http://schemas.microsoft.com/office/drawing/2014/main" id="{364D3A41-4200-4390-8FD8-6FD5F771583E}"/>
              </a:ext>
            </a:extLst>
          </p:cNvPr>
          <p:cNvSpPr>
            <a:spLocks noGrp="1"/>
          </p:cNvSpPr>
          <p:nvPr>
            <p:ph type="body" idx="37"/>
          </p:nvPr>
        </p:nvSpPr>
        <p:spPr/>
        <p:txBody>
          <a:bodyPr/>
          <a:lstStyle/>
          <a:p>
            <a:r>
              <a:rPr lang="en-US" dirty="0"/>
              <a:t>Point 2 Title</a:t>
            </a:r>
          </a:p>
        </p:txBody>
      </p:sp>
      <p:sp>
        <p:nvSpPr>
          <p:cNvPr id="16" name="Text Placeholder 15">
            <a:extLst>
              <a:ext uri="{FF2B5EF4-FFF2-40B4-BE49-F238E27FC236}">
                <a16:creationId xmlns:a16="http://schemas.microsoft.com/office/drawing/2014/main" id="{3B17BE10-95BA-447C-A8AF-14CE0F562725}"/>
              </a:ext>
            </a:extLst>
          </p:cNvPr>
          <p:cNvSpPr>
            <a:spLocks noGrp="1"/>
          </p:cNvSpPr>
          <p:nvPr>
            <p:ph type="body" sz="quarter" idx="38"/>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1" name="Text Placeholder 20">
            <a:extLst>
              <a:ext uri="{FF2B5EF4-FFF2-40B4-BE49-F238E27FC236}">
                <a16:creationId xmlns:a16="http://schemas.microsoft.com/office/drawing/2014/main" id="{1B444521-A636-4136-A5ED-80B1AED128CC}"/>
              </a:ext>
            </a:extLst>
          </p:cNvPr>
          <p:cNvSpPr>
            <a:spLocks noGrp="1"/>
          </p:cNvSpPr>
          <p:nvPr>
            <p:ph type="body" sz="quarter" idx="43"/>
          </p:nvPr>
        </p:nvSpPr>
        <p:spPr/>
        <p:txBody>
          <a:bodyPr/>
          <a:lstStyle/>
          <a:p>
            <a:r>
              <a:rPr lang="en-US" dirty="0">
                <a:solidFill>
                  <a:schemeClr val="tx2"/>
                </a:solidFill>
                <a:latin typeface="+mj-lt"/>
              </a:rPr>
              <a:t>20XX</a:t>
            </a:r>
          </a:p>
        </p:txBody>
      </p:sp>
      <p:sp>
        <p:nvSpPr>
          <p:cNvPr id="22" name="Text Placeholder 21">
            <a:extLst>
              <a:ext uri="{FF2B5EF4-FFF2-40B4-BE49-F238E27FC236}">
                <a16:creationId xmlns:a16="http://schemas.microsoft.com/office/drawing/2014/main" id="{3F9DDBCB-C684-4F8B-A03B-6466B18CCC00}"/>
              </a:ext>
            </a:extLst>
          </p:cNvPr>
          <p:cNvSpPr>
            <a:spLocks noGrp="1"/>
          </p:cNvSpPr>
          <p:nvPr>
            <p:ph type="body" idx="44"/>
          </p:nvPr>
        </p:nvSpPr>
        <p:spPr/>
        <p:txBody>
          <a:bodyPr/>
          <a:lstStyle/>
          <a:p>
            <a:r>
              <a:rPr lang="en-US" dirty="0"/>
              <a:t>Month</a:t>
            </a:r>
          </a:p>
        </p:txBody>
      </p:sp>
      <p:sp>
        <p:nvSpPr>
          <p:cNvPr id="19" name="Text Placeholder 18">
            <a:extLst>
              <a:ext uri="{FF2B5EF4-FFF2-40B4-BE49-F238E27FC236}">
                <a16:creationId xmlns:a16="http://schemas.microsoft.com/office/drawing/2014/main" id="{8EB9393B-E309-45A6-8756-57C51D083CFE}"/>
              </a:ext>
            </a:extLst>
          </p:cNvPr>
          <p:cNvSpPr>
            <a:spLocks noGrp="1"/>
          </p:cNvSpPr>
          <p:nvPr>
            <p:ph type="body" idx="41"/>
          </p:nvPr>
        </p:nvSpPr>
        <p:spPr/>
        <p:txBody>
          <a:bodyPr/>
          <a:lstStyle/>
          <a:p>
            <a:r>
              <a:rPr lang="en-US" dirty="0"/>
              <a:t>Point 3 Title</a:t>
            </a:r>
          </a:p>
        </p:txBody>
      </p:sp>
      <p:sp>
        <p:nvSpPr>
          <p:cNvPr id="20" name="Text Placeholder 19">
            <a:extLst>
              <a:ext uri="{FF2B5EF4-FFF2-40B4-BE49-F238E27FC236}">
                <a16:creationId xmlns:a16="http://schemas.microsoft.com/office/drawing/2014/main" id="{13E1E37E-D3EE-41DF-9201-3607EE7A6FDE}"/>
              </a:ext>
            </a:extLst>
          </p:cNvPr>
          <p:cNvSpPr>
            <a:spLocks noGrp="1"/>
          </p:cNvSpPr>
          <p:nvPr>
            <p:ph type="body" sz="quarter" idx="42"/>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5" name="Text Placeholder 24">
            <a:extLst>
              <a:ext uri="{FF2B5EF4-FFF2-40B4-BE49-F238E27FC236}">
                <a16:creationId xmlns:a16="http://schemas.microsoft.com/office/drawing/2014/main" id="{6C5BA5E4-913F-454E-A3C4-4652265A477B}"/>
              </a:ext>
            </a:extLst>
          </p:cNvPr>
          <p:cNvSpPr>
            <a:spLocks noGrp="1"/>
          </p:cNvSpPr>
          <p:nvPr>
            <p:ph type="body" sz="quarter" idx="47"/>
          </p:nvPr>
        </p:nvSpPr>
        <p:spPr/>
        <p:txBody>
          <a:bodyPr/>
          <a:lstStyle/>
          <a:p>
            <a:r>
              <a:rPr lang="en-US" dirty="0">
                <a:solidFill>
                  <a:schemeClr val="tx2"/>
                </a:solidFill>
                <a:latin typeface="+mj-lt"/>
              </a:rPr>
              <a:t>20XX</a:t>
            </a:r>
          </a:p>
        </p:txBody>
      </p:sp>
      <p:sp>
        <p:nvSpPr>
          <p:cNvPr id="26" name="Text Placeholder 25">
            <a:extLst>
              <a:ext uri="{FF2B5EF4-FFF2-40B4-BE49-F238E27FC236}">
                <a16:creationId xmlns:a16="http://schemas.microsoft.com/office/drawing/2014/main" id="{03CECE71-5FC5-491E-948F-D27764623B6A}"/>
              </a:ext>
            </a:extLst>
          </p:cNvPr>
          <p:cNvSpPr>
            <a:spLocks noGrp="1"/>
          </p:cNvSpPr>
          <p:nvPr>
            <p:ph type="body" idx="48"/>
          </p:nvPr>
        </p:nvSpPr>
        <p:spPr/>
        <p:txBody>
          <a:bodyPr/>
          <a:lstStyle/>
          <a:p>
            <a:r>
              <a:rPr lang="en-US" dirty="0"/>
              <a:t>Month</a:t>
            </a:r>
          </a:p>
        </p:txBody>
      </p:sp>
      <p:sp>
        <p:nvSpPr>
          <p:cNvPr id="23" name="Text Placeholder 22">
            <a:extLst>
              <a:ext uri="{FF2B5EF4-FFF2-40B4-BE49-F238E27FC236}">
                <a16:creationId xmlns:a16="http://schemas.microsoft.com/office/drawing/2014/main" id="{7CE0EE1F-F135-460D-A41D-B8590BA15529}"/>
              </a:ext>
            </a:extLst>
          </p:cNvPr>
          <p:cNvSpPr>
            <a:spLocks noGrp="1"/>
          </p:cNvSpPr>
          <p:nvPr>
            <p:ph type="body" idx="45"/>
          </p:nvPr>
        </p:nvSpPr>
        <p:spPr/>
        <p:txBody>
          <a:bodyPr/>
          <a:lstStyle/>
          <a:p>
            <a:r>
              <a:rPr lang="en-US" dirty="0"/>
              <a:t>Point 4 Title</a:t>
            </a:r>
          </a:p>
        </p:txBody>
      </p:sp>
      <p:sp>
        <p:nvSpPr>
          <p:cNvPr id="24" name="Text Placeholder 23">
            <a:extLst>
              <a:ext uri="{FF2B5EF4-FFF2-40B4-BE49-F238E27FC236}">
                <a16:creationId xmlns:a16="http://schemas.microsoft.com/office/drawing/2014/main" id="{55AD99B0-C6C9-4D5C-8AE7-BE7081DD2D1E}"/>
              </a:ext>
            </a:extLst>
          </p:cNvPr>
          <p:cNvSpPr>
            <a:spLocks noGrp="1"/>
          </p:cNvSpPr>
          <p:nvPr>
            <p:ph type="body" sz="quarter" idx="46"/>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13" name="Text Placeholder 12">
            <a:extLst>
              <a:ext uri="{FF2B5EF4-FFF2-40B4-BE49-F238E27FC236}">
                <a16:creationId xmlns:a16="http://schemas.microsoft.com/office/drawing/2014/main" id="{84CFCE55-03B2-469C-A18E-FA32C0106553}"/>
              </a:ext>
            </a:extLst>
          </p:cNvPr>
          <p:cNvSpPr>
            <a:spLocks noGrp="1"/>
          </p:cNvSpPr>
          <p:nvPr>
            <p:ph type="body" sz="quarter" idx="35"/>
          </p:nvPr>
        </p:nvSpPr>
        <p:spPr/>
        <p:txBody>
          <a:bodyPr/>
          <a:lstStyle/>
          <a:p>
            <a:r>
              <a:rPr lang="en-US" dirty="0">
                <a:solidFill>
                  <a:schemeClr val="tx2"/>
                </a:solidFill>
                <a:latin typeface="+mj-lt"/>
              </a:rPr>
              <a:t>20XX</a:t>
            </a:r>
          </a:p>
        </p:txBody>
      </p:sp>
      <p:sp>
        <p:nvSpPr>
          <p:cNvPr id="14" name="Text Placeholder 13">
            <a:extLst>
              <a:ext uri="{FF2B5EF4-FFF2-40B4-BE49-F238E27FC236}">
                <a16:creationId xmlns:a16="http://schemas.microsoft.com/office/drawing/2014/main" id="{CB381EB7-5AD6-4E41-937C-9AB6F683A3ED}"/>
              </a:ext>
            </a:extLst>
          </p:cNvPr>
          <p:cNvSpPr>
            <a:spLocks noGrp="1"/>
          </p:cNvSpPr>
          <p:nvPr>
            <p:ph type="body" idx="36"/>
          </p:nvPr>
        </p:nvSpPr>
        <p:spPr/>
        <p:txBody>
          <a:bodyPr/>
          <a:lstStyle/>
          <a:p>
            <a:r>
              <a:rPr lang="en-US" dirty="0"/>
              <a:t>Month</a:t>
            </a:r>
          </a:p>
        </p:txBody>
      </p:sp>
      <p:sp>
        <p:nvSpPr>
          <p:cNvPr id="11" name="Text Placeholder 10">
            <a:extLst>
              <a:ext uri="{FF2B5EF4-FFF2-40B4-BE49-F238E27FC236}">
                <a16:creationId xmlns:a16="http://schemas.microsoft.com/office/drawing/2014/main" id="{1AA062B9-B36C-456F-8653-7F1C9DDDA22F}"/>
              </a:ext>
            </a:extLst>
          </p:cNvPr>
          <p:cNvSpPr>
            <a:spLocks noGrp="1"/>
          </p:cNvSpPr>
          <p:nvPr>
            <p:ph type="body" idx="33"/>
          </p:nvPr>
        </p:nvSpPr>
        <p:spPr/>
        <p:txBody>
          <a:bodyPr/>
          <a:lstStyle/>
          <a:p>
            <a:r>
              <a:rPr lang="en-US" dirty="0"/>
              <a:t>Point 5 Title</a:t>
            </a:r>
          </a:p>
        </p:txBody>
      </p:sp>
      <p:sp>
        <p:nvSpPr>
          <p:cNvPr id="12" name="Text Placeholder 11">
            <a:extLst>
              <a:ext uri="{FF2B5EF4-FFF2-40B4-BE49-F238E27FC236}">
                <a16:creationId xmlns:a16="http://schemas.microsoft.com/office/drawing/2014/main" id="{7819873B-BF5B-4AA1-8212-352CEDD7D491}"/>
              </a:ext>
            </a:extLst>
          </p:cNvPr>
          <p:cNvSpPr>
            <a:spLocks noGrp="1"/>
          </p:cNvSpPr>
          <p:nvPr>
            <p:ph type="body" sz="quarter" idx="34"/>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p>
        </p:txBody>
      </p:sp>
      <p:sp>
        <p:nvSpPr>
          <p:cNvPr id="2" name="Date Placeholder 1">
            <a:extLst>
              <a:ext uri="{FF2B5EF4-FFF2-40B4-BE49-F238E27FC236}">
                <a16:creationId xmlns:a16="http://schemas.microsoft.com/office/drawing/2014/main" id="{FEADBA4F-F9A3-4B2F-AD14-9DAA1442DAF1}"/>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88B98821-F959-48DE-B837-6E696B3ACAAE}"/>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38</a:t>
            </a:fld>
            <a:endParaRPr lang="en-US" dirty="0"/>
          </a:p>
        </p:txBody>
      </p:sp>
    </p:spTree>
    <p:extLst>
      <p:ext uri="{BB962C8B-B14F-4D97-AF65-F5344CB8AC3E}">
        <p14:creationId xmlns:p14="http://schemas.microsoft.com/office/powerpoint/2010/main" val="921617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id="{7DCE3C0E-4D79-4EA0-A31A-70F0F41BE5E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E49D0185-40D9-462B-834F-21F495536AB6}"/>
              </a:ext>
            </a:extLst>
          </p:cNvPr>
          <p:cNvSpPr>
            <a:spLocks noGrp="1"/>
          </p:cNvSpPr>
          <p:nvPr>
            <p:ph type="title"/>
          </p:nvPr>
        </p:nvSpPr>
        <p:spPr/>
        <p:txBody>
          <a:bodyPr/>
          <a:lstStyle/>
          <a:p>
            <a:r>
              <a:rPr lang="en-US" dirty="0"/>
              <a:t>FINANCIALS</a:t>
            </a:r>
          </a:p>
        </p:txBody>
      </p:sp>
      <p:sp>
        <p:nvSpPr>
          <p:cNvPr id="5" name="Text Placeholder 4">
            <a:extLst>
              <a:ext uri="{FF2B5EF4-FFF2-40B4-BE49-F238E27FC236}">
                <a16:creationId xmlns:a16="http://schemas.microsoft.com/office/drawing/2014/main" id="{1D949A58-181F-4F4E-8CC6-1899E2DC7A0E}"/>
              </a:ext>
            </a:extLst>
          </p:cNvPr>
          <p:cNvSpPr>
            <a:spLocks noGrp="1"/>
          </p:cNvSpPr>
          <p:nvPr>
            <p:ph type="body" idx="1"/>
          </p:nvPr>
        </p:nvSpPr>
        <p:spPr>
          <a:xfrm>
            <a:off x="862259" y="3689555"/>
            <a:ext cx="2037696" cy="1737210"/>
          </a:xfrm>
        </p:spPr>
        <p:txBody>
          <a:bodyPr>
            <a:normAutofit/>
          </a:bodyPr>
          <a:lstStyle/>
          <a:p>
            <a:r>
              <a:rPr lang="en-US" dirty="0"/>
              <a:t>Lorem ipsum dolor sit amet, consectetuer adipiscing elit</a:t>
            </a:r>
          </a:p>
        </p:txBody>
      </p:sp>
      <p:graphicFrame>
        <p:nvGraphicFramePr>
          <p:cNvPr id="10" name="Table Placeholder 9">
            <a:extLst>
              <a:ext uri="{FF2B5EF4-FFF2-40B4-BE49-F238E27FC236}">
                <a16:creationId xmlns:a16="http://schemas.microsoft.com/office/drawing/2014/main" id="{04CE1D54-4518-4C69-9F89-A822111327E9}"/>
              </a:ext>
            </a:extLst>
          </p:cNvPr>
          <p:cNvGraphicFramePr>
            <a:graphicFrameLocks noGrp="1"/>
          </p:cNvGraphicFramePr>
          <p:nvPr>
            <p:ph type="tbl" sz="quarter" idx="17"/>
            <p:extLst>
              <p:ext uri="{D42A27DB-BD31-4B8C-83A1-F6EECF244321}">
                <p14:modId xmlns:p14="http://schemas.microsoft.com/office/powerpoint/2010/main" val="3119508261"/>
              </p:ext>
            </p:extLst>
          </p:nvPr>
        </p:nvGraphicFramePr>
        <p:xfrm>
          <a:off x="4866275" y="746074"/>
          <a:ext cx="6464235" cy="5040000"/>
        </p:xfrm>
        <a:graphic>
          <a:graphicData uri="http://schemas.openxmlformats.org/drawingml/2006/table">
            <a:tbl>
              <a:tblPr firstRow="1" bandRow="1">
                <a:tableStyleId>{5C22544A-7EE6-4342-B048-85BDC9FD1C3A}</a:tableStyleId>
              </a:tblPr>
              <a:tblGrid>
                <a:gridCol w="2340000">
                  <a:extLst>
                    <a:ext uri="{9D8B030D-6E8A-4147-A177-3AD203B41FA5}">
                      <a16:colId xmlns:a16="http://schemas.microsoft.com/office/drawing/2014/main" val="2299576892"/>
                    </a:ext>
                  </a:extLst>
                </a:gridCol>
                <a:gridCol w="1134745">
                  <a:extLst>
                    <a:ext uri="{9D8B030D-6E8A-4147-A177-3AD203B41FA5}">
                      <a16:colId xmlns:a16="http://schemas.microsoft.com/office/drawing/2014/main" val="1613992875"/>
                    </a:ext>
                  </a:extLst>
                </a:gridCol>
                <a:gridCol w="1134745">
                  <a:extLst>
                    <a:ext uri="{9D8B030D-6E8A-4147-A177-3AD203B41FA5}">
                      <a16:colId xmlns:a16="http://schemas.microsoft.com/office/drawing/2014/main" val="687884660"/>
                    </a:ext>
                  </a:extLst>
                </a:gridCol>
                <a:gridCol w="1134745">
                  <a:extLst>
                    <a:ext uri="{9D8B030D-6E8A-4147-A177-3AD203B41FA5}">
                      <a16:colId xmlns:a16="http://schemas.microsoft.com/office/drawing/2014/main" val="178253312"/>
                    </a:ext>
                  </a:extLst>
                </a:gridCol>
                <a:gridCol w="720000">
                  <a:extLst>
                    <a:ext uri="{9D8B030D-6E8A-4147-A177-3AD203B41FA5}">
                      <a16:colId xmlns:a16="http://schemas.microsoft.com/office/drawing/2014/main" val="982175894"/>
                    </a:ext>
                  </a:extLst>
                </a:gridCol>
              </a:tblGrid>
              <a:tr h="360000">
                <a:tc>
                  <a:txBody>
                    <a:bodyPr/>
                    <a:lstStyle/>
                    <a:p>
                      <a:pPr marL="0" algn="l" defTabSz="914400" rtl="0" eaLnBrk="1" latinLnBrk="0" hangingPunct="1"/>
                      <a:endParaRPr lang="ru-RU" sz="1200" b="1" i="1" kern="1200" dirty="0">
                        <a:solidFill>
                          <a:schemeClr val="lt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algn="r" defTabSz="914400" rtl="0" eaLnBrk="1" latinLnBrk="0" hangingPunct="1"/>
                      <a:r>
                        <a:rPr lang="ru-RU" sz="1200" b="1" kern="1200" dirty="0">
                          <a:solidFill>
                            <a:schemeClr val="tx1"/>
                          </a:solidFill>
                          <a:latin typeface="+mj-lt"/>
                          <a:ea typeface="+mn-ea"/>
                          <a:cs typeface="+mn-cs"/>
                        </a:rPr>
                        <a:t>20</a:t>
                      </a:r>
                      <a:r>
                        <a:rPr lang="en-US" sz="1200" b="1" kern="1200" dirty="0">
                          <a:solidFill>
                            <a:schemeClr val="tx1"/>
                          </a:solidFill>
                          <a:latin typeface="+mj-lt"/>
                          <a:ea typeface="+mn-ea"/>
                          <a:cs typeface="+mn-cs"/>
                        </a:rPr>
                        <a:t>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200" b="1" kern="1200" dirty="0">
                          <a:solidFill>
                            <a:schemeClr val="tx1"/>
                          </a:solidFill>
                          <a:latin typeface="+mj-lt"/>
                          <a:ea typeface="+mn-ea"/>
                          <a:cs typeface="+mn-cs"/>
                        </a:rPr>
                        <a:t>20XX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200" b="0" kern="1200" dirty="0">
                        <a:solidFill>
                          <a:schemeClr val="tx1"/>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49511643"/>
                  </a:ext>
                </a:extLst>
              </a:tr>
              <a:tr h="360000">
                <a:tc>
                  <a:txBody>
                    <a:bodyPr/>
                    <a:lstStyle/>
                    <a:p>
                      <a:pPr marL="0" algn="l" defTabSz="914400" rtl="0" eaLnBrk="1" latinLnBrk="0" hangingPunct="1"/>
                      <a:r>
                        <a:rPr lang="en-US" sz="1200" b="1" kern="1200" dirty="0">
                          <a:solidFill>
                            <a:schemeClr val="tx1"/>
                          </a:solidFill>
                          <a:latin typeface="+mj-lt"/>
                          <a:ea typeface="+mn-ea"/>
                          <a:cs typeface="+mn-cs"/>
                        </a:rPr>
                        <a:t>Users</a:t>
                      </a:r>
                      <a:endParaRPr lang="ru-RU" sz="1200" b="1" kern="1200" dirty="0">
                        <a:solidFill>
                          <a:schemeClr val="tx1"/>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1,600,000</a:t>
                      </a:r>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778732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Jobs</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092214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Average price per job</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80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8350004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COMPANY REVENUE @15%</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6197060"/>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Cost of Revenue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214363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Gross Profit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48,000,000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216,000,000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3088896"/>
                  </a:ext>
                </a:extLst>
              </a:tr>
              <a:tr h="360000">
                <a:tc>
                  <a:txBody>
                    <a:bodyPr/>
                    <a:lstStyle/>
                    <a:p>
                      <a:pPr marL="0" algn="l" defTabSz="914400" rtl="0" eaLnBrk="1" latinLnBrk="0" hangingPunct="1"/>
                      <a:r>
                        <a:rPr lang="en-US" sz="1200" b="1" kern="1200" dirty="0">
                          <a:solidFill>
                            <a:schemeClr val="tx1"/>
                          </a:solidFill>
                          <a:latin typeface="+mj-lt"/>
                          <a:ea typeface="+mn-ea"/>
                          <a:cs typeface="+mn-cs"/>
                        </a:rPr>
                        <a:t>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5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7633112"/>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Sales &amp; Marketing</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5,062,500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38,400,000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151,200,000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70%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240485"/>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Customer Service</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1,687,500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9,600,000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21,600,000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10%</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77493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Product Development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562,500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10,800,000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alpha val="10000"/>
                      </a:schemeClr>
                    </a:solidFill>
                  </a:tcPr>
                </a:tc>
                <a:tc>
                  <a:txBody>
                    <a:bodyPr/>
                    <a:lstStyle/>
                    <a:p>
                      <a:pPr marL="0" algn="r" defTabSz="914400" rtl="0" eaLnBrk="1" latinLnBrk="0" hangingPunct="1"/>
                      <a:r>
                        <a:rPr lang="en-US" sz="1400" i="0" kern="1200" dirty="0">
                          <a:solidFill>
                            <a:schemeClr val="tx1"/>
                          </a:solidFill>
                          <a:latin typeface="+mn-lt"/>
                          <a:ea typeface="+mn-ea"/>
                          <a:cs typeface="+mn-cs"/>
                        </a:rPr>
                        <a:t>5%</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4154499"/>
                  </a:ext>
                </a:extLst>
              </a:tr>
              <a:tr h="360000">
                <a:tc>
                  <a:txBody>
                    <a:bodyPr/>
                    <a:lstStyle/>
                    <a:p>
                      <a:pPr marL="0" algn="l" defTabSz="914400" rtl="0" eaLnBrk="1" latinLnBrk="0" hangingPunct="1"/>
                      <a:r>
                        <a:rPr lang="en-US" sz="1200" b="1" kern="1200" dirty="0">
                          <a:solidFill>
                            <a:schemeClr val="tx1"/>
                          </a:solidFill>
                          <a:latin typeface="+mj-lt"/>
                          <a:ea typeface="+mn-ea"/>
                          <a:cs typeface="+mn-cs"/>
                        </a:rPr>
                        <a:t>- Misc.</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281,250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2,400,000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2"/>
                          </a:solidFill>
                          <a:latin typeface="+mn-lt"/>
                          <a:ea typeface="+mn-ea"/>
                          <a:cs typeface="+mn-cs"/>
                        </a:rPr>
                        <a:t>4,320,000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2%</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1377781"/>
                  </a:ext>
                </a:extLst>
              </a:tr>
              <a:tr h="360000">
                <a:tc>
                  <a:txBody>
                    <a:bodyPr/>
                    <a:lstStyle/>
                    <a:p>
                      <a:pPr marL="0" algn="l" defTabSz="914400" rtl="0" eaLnBrk="1" latinLnBrk="0" hangingPunct="1"/>
                      <a:r>
                        <a:rPr lang="en-US" sz="1200" b="1" kern="1200" dirty="0">
                          <a:solidFill>
                            <a:schemeClr val="tx1"/>
                          </a:solidFill>
                          <a:latin typeface="+mj-lt"/>
                          <a:ea typeface="+mn-ea"/>
                          <a:cs typeface="+mn-cs"/>
                        </a:rPr>
                        <a:t>TOTAL OPEX</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7,596,750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52,800,000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r>
                        <a:rPr lang="en-US" sz="1400" i="0" kern="1200" dirty="0">
                          <a:solidFill>
                            <a:schemeClr val="tx2"/>
                          </a:solidFill>
                          <a:latin typeface="+mn-lt"/>
                          <a:ea typeface="+mn-ea"/>
                          <a:cs typeface="+mn-cs"/>
                        </a:rPr>
                        <a:t>187,920,000</a:t>
                      </a:r>
                      <a:endParaRPr lang="ru-RU" sz="1400" i="0" kern="1200" dirty="0">
                        <a:solidFill>
                          <a:schemeClr val="tx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alpha val="10000"/>
                      </a:schemeClr>
                    </a:solidFill>
                  </a:tcPr>
                </a:tc>
                <a:tc>
                  <a:txBody>
                    <a:bodyPr/>
                    <a:lstStyle/>
                    <a:p>
                      <a:pPr marL="0" algn="r" defTabSz="914400" rtl="0" eaLnBrk="1" latinLnBrk="0" hangingPunct="1"/>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2494638"/>
                  </a:ext>
                </a:extLst>
              </a:tr>
              <a:tr h="360000">
                <a:tc>
                  <a:txBody>
                    <a:bodyPr/>
                    <a:lstStyle/>
                    <a:p>
                      <a:pPr marL="0" algn="l" defTabSz="914400" rtl="0" eaLnBrk="1" latinLnBrk="0" hangingPunct="1"/>
                      <a:r>
                        <a:rPr lang="en-US" sz="1200" b="1" kern="1200" dirty="0">
                          <a:solidFill>
                            <a:schemeClr val="tx1"/>
                          </a:solidFill>
                          <a:latin typeface="+mj-lt"/>
                          <a:ea typeface="+mn-ea"/>
                          <a:cs typeface="+mn-cs"/>
                        </a:rPr>
                        <a:t>EBIT</a:t>
                      </a:r>
                      <a:endParaRPr lang="ru-RU" sz="1200" b="1" kern="1200" dirty="0">
                        <a:solidFill>
                          <a:schemeClr val="tx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alpha val="30000"/>
                      </a:schemeClr>
                    </a:solidFill>
                  </a:tcPr>
                </a:tc>
                <a:tc>
                  <a:txBody>
                    <a:bodyPr/>
                    <a:lstStyle/>
                    <a:p>
                      <a:pPr marL="0" algn="r" defTabSz="914400" rtl="0" eaLnBrk="1" latinLnBrk="0" hangingPunct="1"/>
                      <a:r>
                        <a:rPr lang="en-US" sz="1400" b="1" i="0" kern="1200" dirty="0">
                          <a:solidFill>
                            <a:schemeClr val="accent2"/>
                          </a:solidFill>
                          <a:latin typeface="+mn-lt"/>
                          <a:ea typeface="+mn-ea"/>
                          <a:cs typeface="+mn-cs"/>
                        </a:rPr>
                        <a:t>-1,968,750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chemeClr val="accent2"/>
                          </a:solidFill>
                          <a:latin typeface="+mn-lt"/>
                          <a:ea typeface="+mn-ea"/>
                          <a:cs typeface="+mn-cs"/>
                        </a:rPr>
                        <a:t>-4,800,000</a:t>
                      </a:r>
                      <a:endParaRPr lang="ru-RU" sz="1400" b="1" i="0" kern="1200" dirty="0">
                        <a:solidFill>
                          <a:schemeClr val="accent2"/>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b="1" i="0" kern="1200" dirty="0">
                          <a:solidFill>
                            <a:srgbClr val="3D8C41"/>
                          </a:solidFill>
                          <a:latin typeface="+mn-lt"/>
                          <a:ea typeface="+mn-ea"/>
                          <a:cs typeface="+mn-cs"/>
                        </a:rPr>
                        <a:t>28,080,000</a:t>
                      </a:r>
                      <a:endParaRPr lang="ru-RU" sz="1400" b="1" i="0" kern="1200" dirty="0">
                        <a:solidFill>
                          <a:srgbClr val="3D8C4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400" i="0" kern="1200" dirty="0">
                          <a:solidFill>
                            <a:schemeClr val="tx1"/>
                          </a:solidFill>
                          <a:latin typeface="+mn-lt"/>
                          <a:ea typeface="+mn-ea"/>
                          <a:cs typeface="+mn-cs"/>
                        </a:rPr>
                        <a:t>13%</a:t>
                      </a:r>
                      <a:endParaRPr lang="ru-RU" sz="1400" i="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6497641"/>
                  </a:ext>
                </a:extLst>
              </a:tr>
            </a:tbl>
          </a:graphicData>
        </a:graphic>
      </p:graphicFrame>
      <p:sp>
        <p:nvSpPr>
          <p:cNvPr id="2" name="Date Placeholder 1">
            <a:extLst>
              <a:ext uri="{FF2B5EF4-FFF2-40B4-BE49-F238E27FC236}">
                <a16:creationId xmlns:a16="http://schemas.microsoft.com/office/drawing/2014/main" id="{9CA27BC5-6A0A-4574-AEC3-9FD6D5805475}"/>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78C0D508-DC1F-4A19-ACF0-66F7C45B1D5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532F99F7-52B3-4F22-AA1D-52C9A74C9CAC}"/>
              </a:ext>
            </a:extLst>
          </p:cNvPr>
          <p:cNvSpPr>
            <a:spLocks noGrp="1"/>
          </p:cNvSpPr>
          <p:nvPr>
            <p:ph type="sldNum" sz="quarter" idx="12"/>
          </p:nvPr>
        </p:nvSpPr>
        <p:spPr/>
        <p:txBody>
          <a:bodyPr/>
          <a:lstStyle/>
          <a:p>
            <a:fld id="{D9BB3731-526F-4638-85F8-715D717FFC12}" type="slidenum">
              <a:rPr lang="en-US" smtClean="0"/>
              <a:t>39</a:t>
            </a:fld>
            <a:endParaRPr lang="en-US" dirty="0"/>
          </a:p>
        </p:txBody>
      </p:sp>
    </p:spTree>
    <p:extLst>
      <p:ext uri="{BB962C8B-B14F-4D97-AF65-F5344CB8AC3E}">
        <p14:creationId xmlns:p14="http://schemas.microsoft.com/office/powerpoint/2010/main" val="403346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lstStyle/>
          <a:p>
            <a:r>
              <a:rPr lang="en-US" dirty="0"/>
              <a:t>AGENDA</a:t>
            </a:r>
          </a:p>
        </p:txBody>
      </p:sp>
      <p:pic>
        <p:nvPicPr>
          <p:cNvPr id="36" name="Picture Placeholder 35" descr="House icon">
            <a:extLst>
              <a:ext uri="{FF2B5EF4-FFF2-40B4-BE49-F238E27FC236}">
                <a16:creationId xmlns:a16="http://schemas.microsoft.com/office/drawing/2014/main" id="{4B47D04C-E51A-4CB6-9B18-9D632E3010AB}"/>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818" r="6818"/>
          <a:stretch/>
        </p:blipFill>
        <p:spPr/>
      </p:pic>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p:txBody>
          <a:bodyPr/>
          <a:lstStyle/>
          <a:p>
            <a:r>
              <a:rPr lang="en-US" dirty="0"/>
              <a:t>Section 1 Title</a:t>
            </a:r>
          </a:p>
        </p:txBody>
      </p:sp>
      <p:sp>
        <p:nvSpPr>
          <p:cNvPr id="6" name="Text Placeholder 5">
            <a:extLst>
              <a:ext uri="{FF2B5EF4-FFF2-40B4-BE49-F238E27FC236}">
                <a16:creationId xmlns:a16="http://schemas.microsoft.com/office/drawing/2014/main" id="{AB6641A0-4192-4E0C-BB0D-ECA53D186AF8}"/>
              </a:ext>
            </a:extLst>
          </p:cNvPr>
          <p:cNvSpPr>
            <a:spLocks noGrp="1"/>
          </p:cNvSpPr>
          <p:nvPr>
            <p:ph type="body" idx="13"/>
          </p:nvPr>
        </p:nvSpPr>
        <p:spPr/>
        <p:txBody>
          <a:bodyPr/>
          <a:lstStyle/>
          <a:p>
            <a:r>
              <a:rPr lang="en-US" dirty="0"/>
              <a:t>Lorem ipsum dolor sit amet, consectetuer adipiscing elit. Maecenas porttitor congue massa</a:t>
            </a:r>
          </a:p>
        </p:txBody>
      </p:sp>
      <p:pic>
        <p:nvPicPr>
          <p:cNvPr id="38" name="Picture Placeholder 37" descr="Calendar icon">
            <a:extLst>
              <a:ext uri="{FF2B5EF4-FFF2-40B4-BE49-F238E27FC236}">
                <a16:creationId xmlns:a16="http://schemas.microsoft.com/office/drawing/2014/main" id="{E870BD4A-115C-4093-BB73-28C846074B2D}"/>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18" r="6818"/>
          <a:stretch>
            <a:fillRect/>
          </a:stretch>
        </p:blipFill>
        <p:spPr/>
      </p:pic>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p:txBody>
          <a:bodyPr/>
          <a:lstStyle/>
          <a:p>
            <a:r>
              <a:rPr lang="en-US" dirty="0"/>
              <a:t>Section 2 Title</a:t>
            </a:r>
          </a:p>
        </p:txBody>
      </p:sp>
      <p:sp>
        <p:nvSpPr>
          <p:cNvPr id="31" name="Text Placeholder 30">
            <a:extLst>
              <a:ext uri="{FF2B5EF4-FFF2-40B4-BE49-F238E27FC236}">
                <a16:creationId xmlns:a16="http://schemas.microsoft.com/office/drawing/2014/main" id="{EB2B0B62-81FA-4A47-82F8-3D22126720F2}"/>
              </a:ext>
            </a:extLst>
          </p:cNvPr>
          <p:cNvSpPr>
            <a:spLocks noGrp="1"/>
          </p:cNvSpPr>
          <p:nvPr>
            <p:ph type="body" idx="26"/>
          </p:nvPr>
        </p:nvSpPr>
        <p:spPr/>
        <p:txBody>
          <a:bodyPr/>
          <a:lstStyle/>
          <a:p>
            <a:r>
              <a:rPr lang="en-US" dirty="0"/>
              <a:t>Lorem ipsum dolor sit amet, consectetuer adipiscing elit. Maecenas porttitor congue massa</a:t>
            </a:r>
          </a:p>
        </p:txBody>
      </p:sp>
      <p:pic>
        <p:nvPicPr>
          <p:cNvPr id="40" name="Picture Placeholder 39" descr="Building icon">
            <a:extLst>
              <a:ext uri="{FF2B5EF4-FFF2-40B4-BE49-F238E27FC236}">
                <a16:creationId xmlns:a16="http://schemas.microsoft.com/office/drawing/2014/main" id="{581E6194-7E02-4563-8932-E13250B2F8D7}"/>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912" r="6912"/>
          <a:stretch>
            <a:fillRect/>
          </a:stretch>
        </p:blipFill>
        <p:spPr/>
      </p:pic>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p:txBody>
          <a:bodyPr/>
          <a:lstStyle/>
          <a:p>
            <a:r>
              <a:rPr lang="en-US" dirty="0"/>
              <a:t>Section 3 Title</a:t>
            </a:r>
          </a:p>
        </p:txBody>
      </p:sp>
      <p:sp>
        <p:nvSpPr>
          <p:cNvPr id="29" name="Text Placeholder 28">
            <a:extLst>
              <a:ext uri="{FF2B5EF4-FFF2-40B4-BE49-F238E27FC236}">
                <a16:creationId xmlns:a16="http://schemas.microsoft.com/office/drawing/2014/main" id="{38F85239-F67E-4690-A7E1-BD84D7D66F67}"/>
              </a:ext>
            </a:extLst>
          </p:cNvPr>
          <p:cNvSpPr>
            <a:spLocks noGrp="1"/>
          </p:cNvSpPr>
          <p:nvPr>
            <p:ph type="body" idx="24"/>
          </p:nvPr>
        </p:nvSpPr>
        <p:spPr/>
        <p:txBody>
          <a:bodyPr/>
          <a:lstStyle/>
          <a:p>
            <a:r>
              <a:rPr lang="en-US" dirty="0"/>
              <a:t>Lorem ipsum dolor sit amet, consectetuer adipiscing elit. Maecenas porttitor congue massa</a:t>
            </a:r>
          </a:p>
        </p:txBody>
      </p:sp>
      <p:pic>
        <p:nvPicPr>
          <p:cNvPr id="42" name="Picture Placeholder 41" descr="Skyscraper icon">
            <a:extLst>
              <a:ext uri="{FF2B5EF4-FFF2-40B4-BE49-F238E27FC236}">
                <a16:creationId xmlns:a16="http://schemas.microsoft.com/office/drawing/2014/main" id="{FD86819F-08DB-4109-B97C-F624E08E0BB6}"/>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912" r="6912"/>
          <a:stretch>
            <a:fillRect/>
          </a:stretch>
        </p:blipFill>
        <p:spPr/>
      </p:pic>
      <p:sp>
        <p:nvSpPr>
          <p:cNvPr id="28" name="Text Placeholder 27">
            <a:extLst>
              <a:ext uri="{FF2B5EF4-FFF2-40B4-BE49-F238E27FC236}">
                <a16:creationId xmlns:a16="http://schemas.microsoft.com/office/drawing/2014/main" id="{7A42803C-547E-41DA-9911-41C9F0E86FF7}"/>
              </a:ext>
            </a:extLst>
          </p:cNvPr>
          <p:cNvSpPr>
            <a:spLocks noGrp="1"/>
          </p:cNvSpPr>
          <p:nvPr>
            <p:ph type="body" idx="23"/>
          </p:nvPr>
        </p:nvSpPr>
        <p:spPr/>
        <p:txBody>
          <a:bodyPr/>
          <a:lstStyle/>
          <a:p>
            <a:r>
              <a:rPr lang="en-US" dirty="0"/>
              <a:t>Section 4 Title</a:t>
            </a:r>
          </a:p>
        </p:txBody>
      </p:sp>
      <p:sp>
        <p:nvSpPr>
          <p:cNvPr id="27" name="Text Placeholder 26">
            <a:extLst>
              <a:ext uri="{FF2B5EF4-FFF2-40B4-BE49-F238E27FC236}">
                <a16:creationId xmlns:a16="http://schemas.microsoft.com/office/drawing/2014/main" id="{10B5C6C9-790B-40AD-BDF9-C8BB22080734}"/>
              </a:ext>
            </a:extLst>
          </p:cNvPr>
          <p:cNvSpPr>
            <a:spLocks noGrp="1"/>
          </p:cNvSpPr>
          <p:nvPr>
            <p:ph type="body" idx="22"/>
          </p:nvPr>
        </p:nvSpPr>
        <p:spPr/>
        <p:txBody>
          <a:bodyPr/>
          <a:lstStyle/>
          <a:p>
            <a:r>
              <a:rPr lang="en-US" dirty="0"/>
              <a:t>Lorem ipsum dolor sit amet, consectetuer adipiscing elit. Maecenas porttitor congue massa</a:t>
            </a: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8" name="Text Placeholder 7"/>
          <p:cNvSpPr>
            <a:spLocks noGrp="1"/>
          </p:cNvSpPr>
          <p:nvPr>
            <p:ph type="body" idx="1"/>
          </p:nvPr>
        </p:nvSpPr>
        <p:spPr/>
        <p:txBody>
          <a:bodyPr/>
          <a:lstStyle/>
          <a:p>
            <a:endParaRPr lang="en-SG"/>
          </a:p>
        </p:txBody>
      </p:sp>
      <p:sp>
        <p:nvSpPr>
          <p:cNvPr id="9" name="TextBox 8"/>
          <p:cNvSpPr txBox="1"/>
          <p:nvPr/>
        </p:nvSpPr>
        <p:spPr>
          <a:xfrm>
            <a:off x="158400" y="136800"/>
            <a:ext cx="2253600" cy="461665"/>
          </a:xfrm>
          <a:prstGeom prst="rect">
            <a:avLst/>
          </a:prstGeom>
          <a:solidFill>
            <a:srgbClr val="FFFF00"/>
          </a:solidFill>
        </p:spPr>
        <p:txBody>
          <a:bodyPr wrap="square" rtlCol="0">
            <a:spAutoFit/>
          </a:bodyPr>
          <a:lstStyle/>
          <a:p>
            <a:pPr algn="ctr"/>
            <a:r>
              <a:rPr lang="en-SG" sz="2400" b="1" dirty="0">
                <a:solidFill>
                  <a:schemeClr val="tx2"/>
                </a:solidFill>
              </a:rPr>
              <a:t>To be updated</a:t>
            </a:r>
          </a:p>
        </p:txBody>
      </p:sp>
    </p:spTree>
    <p:extLst>
      <p:ext uri="{BB962C8B-B14F-4D97-AF65-F5344CB8AC3E}">
        <p14:creationId xmlns:p14="http://schemas.microsoft.com/office/powerpoint/2010/main" val="3383708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Company logo">
            <a:extLst>
              <a:ext uri="{FF2B5EF4-FFF2-40B4-BE49-F238E27FC236}">
                <a16:creationId xmlns:a16="http://schemas.microsoft.com/office/drawing/2014/main" id="{60C93A42-B423-41CC-9EE2-4BA952D5E9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4" b="94"/>
          <a:stretch>
            <a:fillRect/>
          </a:stretch>
        </p:blipFill>
        <p:spPr/>
      </p:pic>
      <p:sp>
        <p:nvSpPr>
          <p:cNvPr id="6" name="Title 5">
            <a:extLst>
              <a:ext uri="{FF2B5EF4-FFF2-40B4-BE49-F238E27FC236}">
                <a16:creationId xmlns:a16="http://schemas.microsoft.com/office/drawing/2014/main" id="{8B7A25C9-076A-49F4-8305-F4D213483CA6}"/>
              </a:ext>
            </a:extLst>
          </p:cNvPr>
          <p:cNvSpPr>
            <a:spLocks noGrp="1"/>
          </p:cNvSpPr>
          <p:nvPr>
            <p:ph type="title"/>
          </p:nvPr>
        </p:nvSpPr>
        <p:spPr/>
        <p:txBody>
          <a:bodyPr/>
          <a:lstStyle/>
          <a:p>
            <a:r>
              <a:rPr lang="en-US" dirty="0"/>
              <a:t>OUR</a:t>
            </a:r>
            <a:br>
              <a:rPr lang="en-US" dirty="0"/>
            </a:br>
            <a:r>
              <a:rPr lang="en-US" dirty="0"/>
              <a:t>TEAM</a:t>
            </a:r>
          </a:p>
        </p:txBody>
      </p:sp>
      <p:sp>
        <p:nvSpPr>
          <p:cNvPr id="5" name="Text Placeholder 4">
            <a:extLst>
              <a:ext uri="{FF2B5EF4-FFF2-40B4-BE49-F238E27FC236}">
                <a16:creationId xmlns:a16="http://schemas.microsoft.com/office/drawing/2014/main" id="{FA5BAD01-B024-496F-916B-5A8B58A229BA}"/>
              </a:ext>
            </a:extLst>
          </p:cNvPr>
          <p:cNvSpPr>
            <a:spLocks noGrp="1"/>
          </p:cNvSpPr>
          <p:nvPr>
            <p:ph type="body" idx="1"/>
          </p:nvPr>
        </p:nvSpPr>
        <p:spPr/>
        <p:txBody>
          <a:bodyPr>
            <a:normAutofit lnSpcReduction="10000"/>
          </a:bodyPr>
          <a:lstStyle/>
          <a:p>
            <a:r>
              <a:rPr lang="en-US" dirty="0"/>
              <a:t>Lorem ipsum dolor sit amet, consectetuer adipiscing elit. Maecenas porttitor</a:t>
            </a:r>
          </a:p>
        </p:txBody>
      </p:sp>
      <p:pic>
        <p:nvPicPr>
          <p:cNvPr id="36" name="Picture Placeholder 35" descr="Team member photo">
            <a:extLst>
              <a:ext uri="{FF2B5EF4-FFF2-40B4-BE49-F238E27FC236}">
                <a16:creationId xmlns:a16="http://schemas.microsoft.com/office/drawing/2014/main" id="{D7D44A42-CCDB-48EA-9E3D-39A607D11C2A}"/>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id="{A5A50062-D602-4524-976A-C7F7EB5D1618}"/>
              </a:ext>
            </a:extLst>
          </p:cNvPr>
          <p:cNvSpPr>
            <a:spLocks noGrp="1"/>
          </p:cNvSpPr>
          <p:nvPr>
            <p:ph type="body" sz="quarter" idx="20"/>
          </p:nvPr>
        </p:nvSpPr>
        <p:spPr/>
        <p:txBody>
          <a:bodyPr/>
          <a:lstStyle/>
          <a:p>
            <a:r>
              <a:rPr lang="en-US" dirty="0"/>
              <a:t>Person 1</a:t>
            </a:r>
            <a:br>
              <a:rPr lang="en-US" dirty="0"/>
            </a:br>
            <a:r>
              <a:rPr lang="en-US" dirty="0"/>
              <a:t>Title</a:t>
            </a:r>
          </a:p>
        </p:txBody>
      </p:sp>
      <p:sp>
        <p:nvSpPr>
          <p:cNvPr id="12" name="Text Placeholder 11">
            <a:extLst>
              <a:ext uri="{FF2B5EF4-FFF2-40B4-BE49-F238E27FC236}">
                <a16:creationId xmlns:a16="http://schemas.microsoft.com/office/drawing/2014/main" id="{05E390E9-9DBA-48FE-B984-D3CE877DEF6C}"/>
              </a:ext>
            </a:extLst>
          </p:cNvPr>
          <p:cNvSpPr>
            <a:spLocks noGrp="1"/>
          </p:cNvSpPr>
          <p:nvPr>
            <p:ph type="body" sz="quarter" idx="21"/>
          </p:nvPr>
        </p:nvSpPr>
        <p:spPr/>
        <p:txBody>
          <a:bodyPr/>
          <a:lstStyle/>
          <a:p>
            <a:r>
              <a:rPr lang="en-US" dirty="0"/>
              <a:t>Team Member Title</a:t>
            </a:r>
          </a:p>
        </p:txBody>
      </p:sp>
      <p:sp>
        <p:nvSpPr>
          <p:cNvPr id="13" name="Text Placeholder 12">
            <a:extLst>
              <a:ext uri="{FF2B5EF4-FFF2-40B4-BE49-F238E27FC236}">
                <a16:creationId xmlns:a16="http://schemas.microsoft.com/office/drawing/2014/main" id="{D0ADA1CE-E809-4DB2-822D-8E0D1CA2AEC2}"/>
              </a:ext>
            </a:extLst>
          </p:cNvPr>
          <p:cNvSpPr>
            <a:spLocks noGrp="1"/>
          </p:cNvSpPr>
          <p:nvPr>
            <p:ph type="body" sz="quarter" idx="22"/>
          </p:nvPr>
        </p:nvSpPr>
        <p:spPr/>
        <p:txBody>
          <a:bodyPr/>
          <a:lstStyle/>
          <a:p>
            <a:r>
              <a:rPr lang="en-US" dirty="0"/>
              <a:t>Lorem ipsum dolor sit amet, consectetuer adipiscing elit. Maecenas porttitor congue</a:t>
            </a:r>
          </a:p>
        </p:txBody>
      </p:sp>
      <p:pic>
        <p:nvPicPr>
          <p:cNvPr id="38" name="Picture Placeholder 37" descr="Team member photo">
            <a:extLst>
              <a:ext uri="{FF2B5EF4-FFF2-40B4-BE49-F238E27FC236}">
                <a16:creationId xmlns:a16="http://schemas.microsoft.com/office/drawing/2014/main" id="{C36AB1AE-ED3E-45B2-BD1F-06E5CF2A89E3}"/>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a:fillRect/>
          </a:stretch>
        </p:blipFill>
        <p:spPr/>
      </p:pic>
      <p:sp>
        <p:nvSpPr>
          <p:cNvPr id="27" name="Text Placeholder 26">
            <a:extLst>
              <a:ext uri="{FF2B5EF4-FFF2-40B4-BE49-F238E27FC236}">
                <a16:creationId xmlns:a16="http://schemas.microsoft.com/office/drawing/2014/main" id="{2BE43587-35BF-472F-B30B-B9F99D69EDAB}"/>
              </a:ext>
            </a:extLst>
          </p:cNvPr>
          <p:cNvSpPr>
            <a:spLocks noGrp="1"/>
          </p:cNvSpPr>
          <p:nvPr>
            <p:ph type="body" sz="quarter" idx="23"/>
          </p:nvPr>
        </p:nvSpPr>
        <p:spPr/>
        <p:txBody>
          <a:bodyPr/>
          <a:lstStyle/>
          <a:p>
            <a:r>
              <a:rPr lang="en-US" dirty="0"/>
              <a:t>Person 2</a:t>
            </a:r>
            <a:br>
              <a:rPr lang="en-US" dirty="0"/>
            </a:br>
            <a:r>
              <a:rPr lang="en-US" dirty="0"/>
              <a:t>Title</a:t>
            </a:r>
          </a:p>
        </p:txBody>
      </p:sp>
      <p:sp>
        <p:nvSpPr>
          <p:cNvPr id="28" name="Text Placeholder 27">
            <a:extLst>
              <a:ext uri="{FF2B5EF4-FFF2-40B4-BE49-F238E27FC236}">
                <a16:creationId xmlns:a16="http://schemas.microsoft.com/office/drawing/2014/main" id="{194B1D15-3C49-4A3D-BA4A-071D3630804E}"/>
              </a:ext>
            </a:extLst>
          </p:cNvPr>
          <p:cNvSpPr>
            <a:spLocks noGrp="1"/>
          </p:cNvSpPr>
          <p:nvPr>
            <p:ph type="body" sz="quarter" idx="24"/>
          </p:nvPr>
        </p:nvSpPr>
        <p:spPr/>
        <p:txBody>
          <a:bodyPr/>
          <a:lstStyle/>
          <a:p>
            <a:r>
              <a:rPr lang="en-US" dirty="0"/>
              <a:t>Team Member Title</a:t>
            </a:r>
          </a:p>
        </p:txBody>
      </p:sp>
      <p:sp>
        <p:nvSpPr>
          <p:cNvPr id="29" name="Text Placeholder 28">
            <a:extLst>
              <a:ext uri="{FF2B5EF4-FFF2-40B4-BE49-F238E27FC236}">
                <a16:creationId xmlns:a16="http://schemas.microsoft.com/office/drawing/2014/main" id="{23C08017-E917-410B-B692-42F913A2BD12}"/>
              </a:ext>
            </a:extLst>
          </p:cNvPr>
          <p:cNvSpPr>
            <a:spLocks noGrp="1"/>
          </p:cNvSpPr>
          <p:nvPr>
            <p:ph type="body" sz="quarter" idx="25"/>
          </p:nvPr>
        </p:nvSpPr>
        <p:spPr/>
        <p:txBody>
          <a:bodyPr/>
          <a:lstStyle/>
          <a:p>
            <a:r>
              <a:rPr lang="en-US" dirty="0"/>
              <a:t>Lorem ipsum dolor sit amet, consectetuer adipiscing elit. Maecenas porttitor congue</a:t>
            </a:r>
          </a:p>
        </p:txBody>
      </p:sp>
      <p:pic>
        <p:nvPicPr>
          <p:cNvPr id="40" name="Picture Placeholder 39" descr="Team member photo">
            <a:extLst>
              <a:ext uri="{FF2B5EF4-FFF2-40B4-BE49-F238E27FC236}">
                <a16:creationId xmlns:a16="http://schemas.microsoft.com/office/drawing/2014/main" id="{95C4594E-15F7-4496-998A-1BE0A9E852A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p:pic>
      <p:sp>
        <p:nvSpPr>
          <p:cNvPr id="30" name="Text Placeholder 29">
            <a:extLst>
              <a:ext uri="{FF2B5EF4-FFF2-40B4-BE49-F238E27FC236}">
                <a16:creationId xmlns:a16="http://schemas.microsoft.com/office/drawing/2014/main" id="{3FD4A2BE-1165-40C6-A4C3-7413DA1B5595}"/>
              </a:ext>
            </a:extLst>
          </p:cNvPr>
          <p:cNvSpPr>
            <a:spLocks noGrp="1"/>
          </p:cNvSpPr>
          <p:nvPr>
            <p:ph type="body" sz="quarter" idx="26"/>
          </p:nvPr>
        </p:nvSpPr>
        <p:spPr/>
        <p:txBody>
          <a:bodyPr/>
          <a:lstStyle/>
          <a:p>
            <a:r>
              <a:rPr lang="en-US" dirty="0"/>
              <a:t>Person 3</a:t>
            </a:r>
            <a:br>
              <a:rPr lang="en-US" dirty="0"/>
            </a:br>
            <a:r>
              <a:rPr lang="en-US" dirty="0"/>
              <a:t>Title</a:t>
            </a:r>
          </a:p>
        </p:txBody>
      </p:sp>
      <p:sp>
        <p:nvSpPr>
          <p:cNvPr id="31" name="Text Placeholder 30">
            <a:extLst>
              <a:ext uri="{FF2B5EF4-FFF2-40B4-BE49-F238E27FC236}">
                <a16:creationId xmlns:a16="http://schemas.microsoft.com/office/drawing/2014/main" id="{F539F05C-6585-4920-B4E4-E8A5FAB876BB}"/>
              </a:ext>
            </a:extLst>
          </p:cNvPr>
          <p:cNvSpPr>
            <a:spLocks noGrp="1"/>
          </p:cNvSpPr>
          <p:nvPr>
            <p:ph type="body" sz="quarter" idx="27"/>
          </p:nvPr>
        </p:nvSpPr>
        <p:spPr/>
        <p:txBody>
          <a:bodyPr/>
          <a:lstStyle/>
          <a:p>
            <a:r>
              <a:rPr lang="en-US" dirty="0"/>
              <a:t>Team Member Title</a:t>
            </a:r>
          </a:p>
        </p:txBody>
      </p:sp>
      <p:sp>
        <p:nvSpPr>
          <p:cNvPr id="32" name="Text Placeholder 31">
            <a:extLst>
              <a:ext uri="{FF2B5EF4-FFF2-40B4-BE49-F238E27FC236}">
                <a16:creationId xmlns:a16="http://schemas.microsoft.com/office/drawing/2014/main" id="{6C9DE3D3-D9CE-4D19-B7CD-CDE1D84B2541}"/>
              </a:ext>
            </a:extLst>
          </p:cNvPr>
          <p:cNvSpPr>
            <a:spLocks noGrp="1"/>
          </p:cNvSpPr>
          <p:nvPr>
            <p:ph type="body" sz="quarter" idx="28"/>
          </p:nvPr>
        </p:nvSpPr>
        <p:spPr/>
        <p:txBody>
          <a:bodyPr/>
          <a:lstStyle/>
          <a:p>
            <a:r>
              <a:rPr lang="en-US" dirty="0"/>
              <a:t>Lorem ipsum dolor sit amet, consectetuer adipiscing elit. Maecenas porttitor congue</a:t>
            </a:r>
          </a:p>
        </p:txBody>
      </p:sp>
      <p:sp>
        <p:nvSpPr>
          <p:cNvPr id="2" name="Date Placeholder 1">
            <a:extLst>
              <a:ext uri="{FF2B5EF4-FFF2-40B4-BE49-F238E27FC236}">
                <a16:creationId xmlns:a16="http://schemas.microsoft.com/office/drawing/2014/main" id="{408B7472-A786-4683-A3CF-9E8FF8F139A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EDD700DC-E5F4-4084-A5CF-39E36FDC14EC}"/>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5F0285C1-2CA4-4018-8010-A65FA0DA301F}"/>
              </a:ext>
            </a:extLst>
          </p:cNvPr>
          <p:cNvSpPr>
            <a:spLocks noGrp="1"/>
          </p:cNvSpPr>
          <p:nvPr>
            <p:ph type="sldNum" sz="quarter" idx="12"/>
          </p:nvPr>
        </p:nvSpPr>
        <p:spPr/>
        <p:txBody>
          <a:bodyPr/>
          <a:lstStyle/>
          <a:p>
            <a:fld id="{D9BB3731-526F-4638-85F8-715D717FFC12}" type="slidenum">
              <a:rPr lang="en-US" smtClean="0"/>
              <a:pPr/>
              <a:t>40</a:t>
            </a:fld>
            <a:endParaRPr lang="en-US" dirty="0"/>
          </a:p>
        </p:txBody>
      </p:sp>
    </p:spTree>
    <p:extLst>
      <p:ext uri="{BB962C8B-B14F-4D97-AF65-F5344CB8AC3E}">
        <p14:creationId xmlns:p14="http://schemas.microsoft.com/office/powerpoint/2010/main" val="4233113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descr="Company logo">
            <a:extLst>
              <a:ext uri="{FF2B5EF4-FFF2-40B4-BE49-F238E27FC236}">
                <a16:creationId xmlns:a16="http://schemas.microsoft.com/office/drawing/2014/main" id="{F9B25EBD-61A9-4423-BED5-A304AE09E2BD}"/>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488E4A22-52B4-48DB-BC1F-CEB435954506}"/>
              </a:ext>
            </a:extLst>
          </p:cNvPr>
          <p:cNvSpPr>
            <a:spLocks noGrp="1"/>
          </p:cNvSpPr>
          <p:nvPr>
            <p:ph type="title"/>
          </p:nvPr>
        </p:nvSpPr>
        <p:spPr/>
        <p:txBody>
          <a:bodyPr/>
          <a:lstStyle/>
          <a:p>
            <a:r>
              <a:rPr lang="en-US" dirty="0"/>
              <a:t>OUR TEAM SLIDE</a:t>
            </a:r>
          </a:p>
        </p:txBody>
      </p:sp>
      <p:sp>
        <p:nvSpPr>
          <p:cNvPr id="7" name="Text Placeholder 6">
            <a:extLst>
              <a:ext uri="{FF2B5EF4-FFF2-40B4-BE49-F238E27FC236}">
                <a16:creationId xmlns:a16="http://schemas.microsoft.com/office/drawing/2014/main" id="{88D0AA9F-97E6-459E-B3E9-87BC95D3BDB8}"/>
              </a:ext>
            </a:extLst>
          </p:cNvPr>
          <p:cNvSpPr>
            <a:spLocks noGrp="1"/>
          </p:cNvSpPr>
          <p:nvPr>
            <p:ph type="body" idx="49"/>
          </p:nvPr>
        </p:nvSpPr>
        <p:spPr/>
        <p:txBody>
          <a:bodyPr/>
          <a:lstStyle/>
          <a:p>
            <a:r>
              <a:rPr lang="en-US" dirty="0"/>
              <a:t>Lorem ipsum dolor sit amet, consectetuer adipiscing elit. Maecenas porttitor congue massa</a:t>
            </a:r>
          </a:p>
        </p:txBody>
      </p:sp>
      <p:pic>
        <p:nvPicPr>
          <p:cNvPr id="53" name="Picture Placeholder 52" descr="Team member photo">
            <a:extLst>
              <a:ext uri="{FF2B5EF4-FFF2-40B4-BE49-F238E27FC236}">
                <a16:creationId xmlns:a16="http://schemas.microsoft.com/office/drawing/2014/main" id="{FA59F357-42E3-405E-BA48-5F656C5C3A5F}"/>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CB7527C1-7029-46F6-A38C-2FD2FB059798}"/>
              </a:ext>
            </a:extLst>
          </p:cNvPr>
          <p:cNvSpPr>
            <a:spLocks noGrp="1"/>
          </p:cNvSpPr>
          <p:nvPr>
            <p:ph type="body" sz="quarter" idx="20"/>
          </p:nvPr>
        </p:nvSpPr>
        <p:spPr/>
        <p:txBody>
          <a:bodyPr/>
          <a:lstStyle/>
          <a:p>
            <a:r>
              <a:rPr lang="en-US" dirty="0"/>
              <a:t>Person 1 Name</a:t>
            </a:r>
          </a:p>
        </p:txBody>
      </p:sp>
      <p:sp>
        <p:nvSpPr>
          <p:cNvPr id="10" name="Text Placeholder 9">
            <a:extLst>
              <a:ext uri="{FF2B5EF4-FFF2-40B4-BE49-F238E27FC236}">
                <a16:creationId xmlns:a16="http://schemas.microsoft.com/office/drawing/2014/main" id="{805FA345-D865-463E-9A89-8FDB2EB30506}"/>
              </a:ext>
            </a:extLst>
          </p:cNvPr>
          <p:cNvSpPr>
            <a:spLocks noGrp="1"/>
          </p:cNvSpPr>
          <p:nvPr>
            <p:ph type="body" sz="quarter" idx="21"/>
          </p:nvPr>
        </p:nvSpPr>
        <p:spPr/>
        <p:txBody>
          <a:bodyPr/>
          <a:lstStyle/>
          <a:p>
            <a:r>
              <a:rPr lang="en-US" dirty="0"/>
              <a:t>Team Member Title</a:t>
            </a:r>
          </a:p>
        </p:txBody>
      </p:sp>
      <p:pic>
        <p:nvPicPr>
          <p:cNvPr id="57" name="Picture Placeholder 56" descr="Team member photo">
            <a:extLst>
              <a:ext uri="{FF2B5EF4-FFF2-40B4-BE49-F238E27FC236}">
                <a16:creationId xmlns:a16="http://schemas.microsoft.com/office/drawing/2014/main" id="{55C3C533-5FE2-4FF4-9750-FCCCA3E23CF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5" name="Text Placeholder 14">
            <a:extLst>
              <a:ext uri="{FF2B5EF4-FFF2-40B4-BE49-F238E27FC236}">
                <a16:creationId xmlns:a16="http://schemas.microsoft.com/office/drawing/2014/main" id="{82BA129D-99CE-4BF2-BE3E-1DA53A6F68A4}"/>
              </a:ext>
            </a:extLst>
          </p:cNvPr>
          <p:cNvSpPr>
            <a:spLocks noGrp="1"/>
          </p:cNvSpPr>
          <p:nvPr>
            <p:ph type="body" sz="quarter" idx="55"/>
          </p:nvPr>
        </p:nvSpPr>
        <p:spPr/>
        <p:txBody>
          <a:bodyPr/>
          <a:lstStyle/>
          <a:p>
            <a:r>
              <a:rPr lang="en-US" dirty="0"/>
              <a:t>Person 2 Name</a:t>
            </a:r>
          </a:p>
        </p:txBody>
      </p:sp>
      <p:sp>
        <p:nvSpPr>
          <p:cNvPr id="16" name="Text Placeholder 15">
            <a:extLst>
              <a:ext uri="{FF2B5EF4-FFF2-40B4-BE49-F238E27FC236}">
                <a16:creationId xmlns:a16="http://schemas.microsoft.com/office/drawing/2014/main" id="{35360210-8697-4EA2-955D-6FA0380AC0B9}"/>
              </a:ext>
            </a:extLst>
          </p:cNvPr>
          <p:cNvSpPr>
            <a:spLocks noGrp="1"/>
          </p:cNvSpPr>
          <p:nvPr>
            <p:ph type="body" sz="quarter" idx="56"/>
          </p:nvPr>
        </p:nvSpPr>
        <p:spPr/>
        <p:txBody>
          <a:bodyPr/>
          <a:lstStyle/>
          <a:p>
            <a:r>
              <a:rPr lang="en-US" dirty="0"/>
              <a:t>Team Member Title</a:t>
            </a:r>
          </a:p>
        </p:txBody>
      </p:sp>
      <p:pic>
        <p:nvPicPr>
          <p:cNvPr id="61" name="Picture Placeholder 60" descr="Team member photo">
            <a:extLst>
              <a:ext uri="{FF2B5EF4-FFF2-40B4-BE49-F238E27FC236}">
                <a16:creationId xmlns:a16="http://schemas.microsoft.com/office/drawing/2014/main" id="{0E9F51F8-6E3C-49EB-BC1E-3A4692BE09D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2" name="Text Placeholder 11">
            <a:extLst>
              <a:ext uri="{FF2B5EF4-FFF2-40B4-BE49-F238E27FC236}">
                <a16:creationId xmlns:a16="http://schemas.microsoft.com/office/drawing/2014/main" id="{C0769FB7-A83A-43E9-A189-0E7E7EFBE010}"/>
              </a:ext>
            </a:extLst>
          </p:cNvPr>
          <p:cNvSpPr>
            <a:spLocks noGrp="1"/>
          </p:cNvSpPr>
          <p:nvPr>
            <p:ph type="body" sz="quarter" idx="52"/>
          </p:nvPr>
        </p:nvSpPr>
        <p:spPr/>
        <p:txBody>
          <a:bodyPr/>
          <a:lstStyle/>
          <a:p>
            <a:r>
              <a:rPr lang="en-US" dirty="0"/>
              <a:t>Person 3 Name</a:t>
            </a:r>
          </a:p>
        </p:txBody>
      </p:sp>
      <p:sp>
        <p:nvSpPr>
          <p:cNvPr id="13" name="Text Placeholder 12">
            <a:extLst>
              <a:ext uri="{FF2B5EF4-FFF2-40B4-BE49-F238E27FC236}">
                <a16:creationId xmlns:a16="http://schemas.microsoft.com/office/drawing/2014/main" id="{1C2D8B52-E754-4D72-8FD8-DBC1F2628E79}"/>
              </a:ext>
            </a:extLst>
          </p:cNvPr>
          <p:cNvSpPr>
            <a:spLocks noGrp="1"/>
          </p:cNvSpPr>
          <p:nvPr>
            <p:ph type="body" sz="quarter" idx="53"/>
          </p:nvPr>
        </p:nvSpPr>
        <p:spPr/>
        <p:txBody>
          <a:bodyPr/>
          <a:lstStyle/>
          <a:p>
            <a:r>
              <a:rPr lang="en-US" dirty="0"/>
              <a:t>Team Member Title</a:t>
            </a:r>
          </a:p>
        </p:txBody>
      </p:sp>
      <p:pic>
        <p:nvPicPr>
          <p:cNvPr id="55" name="Picture Placeholder 54" descr="Team member photo">
            <a:extLst>
              <a:ext uri="{FF2B5EF4-FFF2-40B4-BE49-F238E27FC236}">
                <a16:creationId xmlns:a16="http://schemas.microsoft.com/office/drawing/2014/main" id="{481B2ADC-1178-4460-B296-04C1949615E0}"/>
              </a:ext>
            </a:extLst>
          </p:cNvPr>
          <p:cNvPicPr>
            <a:picLocks noGrp="1" noChangeAspect="1"/>
          </p:cNvPicPr>
          <p:nvPr>
            <p:ph type="pic" sz="quarter" idx="57"/>
          </p:nvPr>
        </p:nvPicPr>
        <p:blipFill>
          <a:blip r:embed="rId7">
            <a:extLst>
              <a:ext uri="{28A0092B-C50C-407E-A947-70E740481C1C}">
                <a14:useLocalDpi xmlns:a14="http://schemas.microsoft.com/office/drawing/2010/main" val="0"/>
              </a:ext>
            </a:extLst>
          </a:blip>
          <a:srcRect/>
          <a:stretch>
            <a:fillRect/>
          </a:stretch>
        </p:blipFill>
        <p:spPr/>
      </p:pic>
      <p:sp>
        <p:nvSpPr>
          <p:cNvPr id="18" name="Text Placeholder 17">
            <a:extLst>
              <a:ext uri="{FF2B5EF4-FFF2-40B4-BE49-F238E27FC236}">
                <a16:creationId xmlns:a16="http://schemas.microsoft.com/office/drawing/2014/main" id="{6D42D452-05D8-4712-BBBC-4165D158A117}"/>
              </a:ext>
            </a:extLst>
          </p:cNvPr>
          <p:cNvSpPr>
            <a:spLocks noGrp="1"/>
          </p:cNvSpPr>
          <p:nvPr>
            <p:ph type="body" sz="quarter" idx="58"/>
          </p:nvPr>
        </p:nvSpPr>
        <p:spPr/>
        <p:txBody>
          <a:bodyPr/>
          <a:lstStyle/>
          <a:p>
            <a:r>
              <a:rPr lang="en-US" dirty="0"/>
              <a:t>Person 4 Name</a:t>
            </a:r>
          </a:p>
        </p:txBody>
      </p:sp>
      <p:sp>
        <p:nvSpPr>
          <p:cNvPr id="19" name="Text Placeholder 18">
            <a:extLst>
              <a:ext uri="{FF2B5EF4-FFF2-40B4-BE49-F238E27FC236}">
                <a16:creationId xmlns:a16="http://schemas.microsoft.com/office/drawing/2014/main" id="{321A2AE2-E00D-4BFA-9B4C-F67053DFDC0C}"/>
              </a:ext>
            </a:extLst>
          </p:cNvPr>
          <p:cNvSpPr>
            <a:spLocks noGrp="1"/>
          </p:cNvSpPr>
          <p:nvPr>
            <p:ph type="body" sz="quarter" idx="59"/>
          </p:nvPr>
        </p:nvSpPr>
        <p:spPr/>
        <p:txBody>
          <a:bodyPr/>
          <a:lstStyle/>
          <a:p>
            <a:r>
              <a:rPr lang="en-US" dirty="0"/>
              <a:t>Team Member Title</a:t>
            </a:r>
          </a:p>
        </p:txBody>
      </p:sp>
      <p:pic>
        <p:nvPicPr>
          <p:cNvPr id="59" name="Picture Placeholder 58" descr="Team member photo">
            <a:extLst>
              <a:ext uri="{FF2B5EF4-FFF2-40B4-BE49-F238E27FC236}">
                <a16:creationId xmlns:a16="http://schemas.microsoft.com/office/drawing/2014/main" id="{CE0E6DFA-4DA8-44B6-B36C-E6AECC7E57C0}"/>
              </a:ext>
            </a:extLst>
          </p:cNvPr>
          <p:cNvPicPr>
            <a:picLocks noGrp="1" noChangeAspect="1"/>
          </p:cNvPicPr>
          <p:nvPr>
            <p:ph type="pic" sz="quarter" idx="63"/>
          </p:nvPr>
        </p:nvPicPr>
        <p:blipFill>
          <a:blip r:embed="rId8">
            <a:extLst>
              <a:ext uri="{28A0092B-C50C-407E-A947-70E740481C1C}">
                <a14:useLocalDpi xmlns:a14="http://schemas.microsoft.com/office/drawing/2010/main" val="0"/>
              </a:ext>
            </a:extLst>
          </a:blip>
          <a:srcRect/>
          <a:stretch>
            <a:fillRect/>
          </a:stretch>
        </p:blipFill>
        <p:spPr/>
      </p:pic>
      <p:sp>
        <p:nvSpPr>
          <p:cNvPr id="24" name="Text Placeholder 23">
            <a:extLst>
              <a:ext uri="{FF2B5EF4-FFF2-40B4-BE49-F238E27FC236}">
                <a16:creationId xmlns:a16="http://schemas.microsoft.com/office/drawing/2014/main" id="{4E5E6B42-7262-4F13-AC09-468BBF8C5EA3}"/>
              </a:ext>
            </a:extLst>
          </p:cNvPr>
          <p:cNvSpPr>
            <a:spLocks noGrp="1"/>
          </p:cNvSpPr>
          <p:nvPr>
            <p:ph type="body" sz="quarter" idx="64"/>
          </p:nvPr>
        </p:nvSpPr>
        <p:spPr/>
        <p:txBody>
          <a:bodyPr/>
          <a:lstStyle/>
          <a:p>
            <a:r>
              <a:rPr lang="en-US" dirty="0"/>
              <a:t>Person 5 Name</a:t>
            </a:r>
          </a:p>
        </p:txBody>
      </p:sp>
      <p:sp>
        <p:nvSpPr>
          <p:cNvPr id="25" name="Text Placeholder 24">
            <a:extLst>
              <a:ext uri="{FF2B5EF4-FFF2-40B4-BE49-F238E27FC236}">
                <a16:creationId xmlns:a16="http://schemas.microsoft.com/office/drawing/2014/main" id="{FCD975EB-4047-4071-A4F4-C7002665863B}"/>
              </a:ext>
            </a:extLst>
          </p:cNvPr>
          <p:cNvSpPr>
            <a:spLocks noGrp="1"/>
          </p:cNvSpPr>
          <p:nvPr>
            <p:ph type="body" sz="quarter" idx="65"/>
          </p:nvPr>
        </p:nvSpPr>
        <p:spPr/>
        <p:txBody>
          <a:bodyPr/>
          <a:lstStyle/>
          <a:p>
            <a:r>
              <a:rPr lang="en-US" dirty="0"/>
              <a:t>Team Member Title</a:t>
            </a:r>
          </a:p>
        </p:txBody>
      </p:sp>
      <p:pic>
        <p:nvPicPr>
          <p:cNvPr id="63" name="Picture Placeholder 62" descr="Team member photo">
            <a:extLst>
              <a:ext uri="{FF2B5EF4-FFF2-40B4-BE49-F238E27FC236}">
                <a16:creationId xmlns:a16="http://schemas.microsoft.com/office/drawing/2014/main" id="{4FB88EE0-BD43-44CD-9077-9AE36EB7A82E}"/>
              </a:ext>
            </a:extLst>
          </p:cNvPr>
          <p:cNvPicPr>
            <a:picLocks noGrp="1" noChangeAspect="1"/>
          </p:cNvPicPr>
          <p:nvPr>
            <p:ph type="pic" sz="quarter" idx="60"/>
          </p:nvPr>
        </p:nvPicPr>
        <p:blipFill>
          <a:blip r:embed="rId9">
            <a:extLst>
              <a:ext uri="{28A0092B-C50C-407E-A947-70E740481C1C}">
                <a14:useLocalDpi xmlns:a14="http://schemas.microsoft.com/office/drawing/2010/main" val="0"/>
              </a:ext>
            </a:extLst>
          </a:blip>
          <a:srcRect/>
          <a:stretch>
            <a:fillRect/>
          </a:stretch>
        </p:blipFill>
        <p:spPr/>
      </p:pic>
      <p:sp>
        <p:nvSpPr>
          <p:cNvPr id="21" name="Text Placeholder 20">
            <a:extLst>
              <a:ext uri="{FF2B5EF4-FFF2-40B4-BE49-F238E27FC236}">
                <a16:creationId xmlns:a16="http://schemas.microsoft.com/office/drawing/2014/main" id="{F23D0215-7F02-4C9E-9FCE-0B2EE5B32893}"/>
              </a:ext>
            </a:extLst>
          </p:cNvPr>
          <p:cNvSpPr>
            <a:spLocks noGrp="1"/>
          </p:cNvSpPr>
          <p:nvPr>
            <p:ph type="body" sz="quarter" idx="61"/>
          </p:nvPr>
        </p:nvSpPr>
        <p:spPr/>
        <p:txBody>
          <a:bodyPr/>
          <a:lstStyle/>
          <a:p>
            <a:r>
              <a:rPr lang="en-US" dirty="0"/>
              <a:t>Person 6 Name</a:t>
            </a:r>
          </a:p>
        </p:txBody>
      </p:sp>
      <p:sp>
        <p:nvSpPr>
          <p:cNvPr id="22" name="Text Placeholder 21">
            <a:extLst>
              <a:ext uri="{FF2B5EF4-FFF2-40B4-BE49-F238E27FC236}">
                <a16:creationId xmlns:a16="http://schemas.microsoft.com/office/drawing/2014/main" id="{8D2299FC-6C5C-4EB8-A3F3-E30B14DE4F8C}"/>
              </a:ext>
            </a:extLst>
          </p:cNvPr>
          <p:cNvSpPr>
            <a:spLocks noGrp="1"/>
          </p:cNvSpPr>
          <p:nvPr>
            <p:ph type="body" sz="quarter" idx="62"/>
          </p:nvPr>
        </p:nvSpPr>
        <p:spPr/>
        <p:txBody>
          <a:bodyPr/>
          <a:lstStyle/>
          <a:p>
            <a:r>
              <a:rPr lang="en-US" dirty="0"/>
              <a:t>Team Member Title</a:t>
            </a:r>
          </a:p>
        </p:txBody>
      </p:sp>
      <p:sp>
        <p:nvSpPr>
          <p:cNvPr id="2" name="Date Placeholder 1">
            <a:extLst>
              <a:ext uri="{FF2B5EF4-FFF2-40B4-BE49-F238E27FC236}">
                <a16:creationId xmlns:a16="http://schemas.microsoft.com/office/drawing/2014/main" id="{5AA67CD6-EF38-4028-A995-DF89AA2103EC}"/>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E931BE5F-603A-4357-A6C0-4BF9AFD5CF01}"/>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E2E56133-BD4E-40EC-842A-9B903B794755}"/>
              </a:ext>
            </a:extLst>
          </p:cNvPr>
          <p:cNvSpPr>
            <a:spLocks noGrp="1"/>
          </p:cNvSpPr>
          <p:nvPr>
            <p:ph type="sldNum" sz="quarter" idx="12"/>
          </p:nvPr>
        </p:nvSpPr>
        <p:spPr/>
        <p:txBody>
          <a:bodyPr/>
          <a:lstStyle/>
          <a:p>
            <a:fld id="{D9BB3731-526F-4638-85F8-715D717FFC12}" type="slidenum">
              <a:rPr lang="en-US" smtClean="0"/>
              <a:pPr/>
              <a:t>41</a:t>
            </a:fld>
            <a:endParaRPr lang="en-US" dirty="0"/>
          </a:p>
        </p:txBody>
      </p:sp>
    </p:spTree>
    <p:extLst>
      <p:ext uri="{BB962C8B-B14F-4D97-AF65-F5344CB8AC3E}">
        <p14:creationId xmlns:p14="http://schemas.microsoft.com/office/powerpoint/2010/main" val="853549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Company logo">
            <a:extLst>
              <a:ext uri="{FF2B5EF4-FFF2-40B4-BE49-F238E27FC236}">
                <a16:creationId xmlns:a16="http://schemas.microsoft.com/office/drawing/2014/main" id="{434C8664-8EC6-4ACE-B582-4DB2BE55ED74}"/>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2" name="Title 1">
            <a:extLst>
              <a:ext uri="{FF2B5EF4-FFF2-40B4-BE49-F238E27FC236}">
                <a16:creationId xmlns:a16="http://schemas.microsoft.com/office/drawing/2014/main" id="{3549125E-EEEB-45D0-B6EF-2291C026744A}"/>
              </a:ext>
            </a:extLst>
          </p:cNvPr>
          <p:cNvSpPr>
            <a:spLocks noGrp="1"/>
          </p:cNvSpPr>
          <p:nvPr>
            <p:ph type="title"/>
          </p:nvPr>
        </p:nvSpPr>
        <p:spPr/>
        <p:txBody>
          <a:bodyPr/>
          <a:lstStyle/>
          <a:p>
            <a:r>
              <a:rPr lang="en-US" dirty="0"/>
              <a:t>FUNDING</a:t>
            </a:r>
          </a:p>
        </p:txBody>
      </p:sp>
      <p:sp>
        <p:nvSpPr>
          <p:cNvPr id="8" name="Text Placeholder 7">
            <a:extLst>
              <a:ext uri="{FF2B5EF4-FFF2-40B4-BE49-F238E27FC236}">
                <a16:creationId xmlns:a16="http://schemas.microsoft.com/office/drawing/2014/main" id="{31E570EB-DDEF-414F-BCAB-FA24A95E1AA5}"/>
              </a:ext>
            </a:extLst>
          </p:cNvPr>
          <p:cNvSpPr>
            <a:spLocks noGrp="1"/>
          </p:cNvSpPr>
          <p:nvPr>
            <p:ph type="body" idx="37"/>
          </p:nvPr>
        </p:nvSpPr>
        <p:spPr/>
        <p:txBody>
          <a:bodyPr>
            <a:normAutofit/>
          </a:bodyPr>
          <a:lstStyle/>
          <a:p>
            <a:r>
              <a:rPr lang="en-US" dirty="0"/>
              <a:t>Lorem ipsum dolor sit amet, consectetuer adipiscing elit. Maecenas porttitor congue massa</a:t>
            </a:r>
          </a:p>
        </p:txBody>
      </p:sp>
      <p:sp>
        <p:nvSpPr>
          <p:cNvPr id="43" name="Rectangle 42" descr="Legend key color 1">
            <a:extLst>
              <a:ext uri="{FF2B5EF4-FFF2-40B4-BE49-F238E27FC236}">
                <a16:creationId xmlns:a16="http://schemas.microsoft.com/office/drawing/2014/main" id="{EBD7454E-A6B4-A148-9B42-F76C68AD4046}"/>
              </a:ext>
            </a:extLst>
          </p:cNvPr>
          <p:cNvSpPr/>
          <p:nvPr/>
        </p:nvSpPr>
        <p:spPr>
          <a:xfrm>
            <a:off x="862012" y="3842655"/>
            <a:ext cx="265176" cy="265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Text Placeholder 6">
            <a:extLst>
              <a:ext uri="{FF2B5EF4-FFF2-40B4-BE49-F238E27FC236}">
                <a16:creationId xmlns:a16="http://schemas.microsoft.com/office/drawing/2014/main" id="{161E2BC0-C618-4FBA-86B6-0C36653A6F2C}"/>
              </a:ext>
            </a:extLst>
          </p:cNvPr>
          <p:cNvSpPr>
            <a:spLocks noGrp="1"/>
          </p:cNvSpPr>
          <p:nvPr>
            <p:ph type="body" idx="34"/>
          </p:nvPr>
        </p:nvSpPr>
        <p:spPr/>
        <p:txBody>
          <a:bodyPr/>
          <a:lstStyle/>
          <a:p>
            <a:r>
              <a:rPr lang="en-US" dirty="0"/>
              <a:t>$1,500,000</a:t>
            </a:r>
          </a:p>
        </p:txBody>
      </p:sp>
      <p:sp>
        <p:nvSpPr>
          <p:cNvPr id="9" name="Text Placeholder 8">
            <a:extLst>
              <a:ext uri="{FF2B5EF4-FFF2-40B4-BE49-F238E27FC236}">
                <a16:creationId xmlns:a16="http://schemas.microsoft.com/office/drawing/2014/main" id="{F46D3965-F44D-4043-9719-B8B569ED5435}"/>
              </a:ext>
            </a:extLst>
          </p:cNvPr>
          <p:cNvSpPr>
            <a:spLocks noGrp="1"/>
          </p:cNvSpPr>
          <p:nvPr>
            <p:ph type="body" idx="42"/>
          </p:nvPr>
        </p:nvSpPr>
        <p:spPr/>
        <p:txBody>
          <a:bodyPr/>
          <a:lstStyle/>
          <a:p>
            <a:r>
              <a:rPr lang="en-US" i="0" dirty="0"/>
              <a:t>Category Description</a:t>
            </a:r>
          </a:p>
        </p:txBody>
      </p:sp>
      <p:sp>
        <p:nvSpPr>
          <p:cNvPr id="44" name="Rectangle 43" descr="Legend key color 2">
            <a:extLst>
              <a:ext uri="{FF2B5EF4-FFF2-40B4-BE49-F238E27FC236}">
                <a16:creationId xmlns:a16="http://schemas.microsoft.com/office/drawing/2014/main" id="{83FFD2AD-DD30-E04D-A948-531B60FEDE68}"/>
              </a:ext>
            </a:extLst>
          </p:cNvPr>
          <p:cNvSpPr/>
          <p:nvPr/>
        </p:nvSpPr>
        <p:spPr>
          <a:xfrm>
            <a:off x="2869337" y="3842655"/>
            <a:ext cx="265176" cy="265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 Placeholder 10">
            <a:extLst>
              <a:ext uri="{FF2B5EF4-FFF2-40B4-BE49-F238E27FC236}">
                <a16:creationId xmlns:a16="http://schemas.microsoft.com/office/drawing/2014/main" id="{4B1079BF-F80D-4A11-9413-57BEE7F959FE}"/>
              </a:ext>
            </a:extLst>
          </p:cNvPr>
          <p:cNvSpPr>
            <a:spLocks noGrp="1"/>
          </p:cNvSpPr>
          <p:nvPr>
            <p:ph type="body" idx="45"/>
          </p:nvPr>
        </p:nvSpPr>
        <p:spPr/>
        <p:txBody>
          <a:bodyPr/>
          <a:lstStyle/>
          <a:p>
            <a:r>
              <a:rPr lang="en-US" dirty="0"/>
              <a:t>$1,500,000</a:t>
            </a:r>
          </a:p>
        </p:txBody>
      </p:sp>
      <p:sp>
        <p:nvSpPr>
          <p:cNvPr id="12" name="Text Placeholder 11">
            <a:extLst>
              <a:ext uri="{FF2B5EF4-FFF2-40B4-BE49-F238E27FC236}">
                <a16:creationId xmlns:a16="http://schemas.microsoft.com/office/drawing/2014/main" id="{74460E61-B898-4965-AFBD-326636AC2B3B}"/>
              </a:ext>
            </a:extLst>
          </p:cNvPr>
          <p:cNvSpPr>
            <a:spLocks noGrp="1"/>
          </p:cNvSpPr>
          <p:nvPr>
            <p:ph type="body" idx="46"/>
          </p:nvPr>
        </p:nvSpPr>
        <p:spPr/>
        <p:txBody>
          <a:bodyPr/>
          <a:lstStyle/>
          <a:p>
            <a:r>
              <a:rPr lang="en-US" i="0" dirty="0"/>
              <a:t>Category Description</a:t>
            </a:r>
          </a:p>
        </p:txBody>
      </p:sp>
      <p:sp>
        <p:nvSpPr>
          <p:cNvPr id="45" name="Rectangle 44" descr="Legend key color 3">
            <a:extLst>
              <a:ext uri="{FF2B5EF4-FFF2-40B4-BE49-F238E27FC236}">
                <a16:creationId xmlns:a16="http://schemas.microsoft.com/office/drawing/2014/main" id="{4C865ABB-548F-6A4C-958D-39C8E2613D78}"/>
              </a:ext>
            </a:extLst>
          </p:cNvPr>
          <p:cNvSpPr/>
          <p:nvPr/>
        </p:nvSpPr>
        <p:spPr>
          <a:xfrm>
            <a:off x="4873800" y="3847140"/>
            <a:ext cx="265176" cy="265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 Placeholder 12">
            <a:extLst>
              <a:ext uri="{FF2B5EF4-FFF2-40B4-BE49-F238E27FC236}">
                <a16:creationId xmlns:a16="http://schemas.microsoft.com/office/drawing/2014/main" id="{1E3ECDC1-C014-4E38-9A42-9F4F9D7FF7C0}"/>
              </a:ext>
            </a:extLst>
          </p:cNvPr>
          <p:cNvSpPr>
            <a:spLocks noGrp="1"/>
          </p:cNvSpPr>
          <p:nvPr>
            <p:ph type="body" idx="47"/>
          </p:nvPr>
        </p:nvSpPr>
        <p:spPr/>
        <p:txBody>
          <a:bodyPr/>
          <a:lstStyle/>
          <a:p>
            <a:r>
              <a:rPr lang="en-US" dirty="0"/>
              <a:t>$1,500,000</a:t>
            </a:r>
          </a:p>
        </p:txBody>
      </p:sp>
      <p:sp>
        <p:nvSpPr>
          <p:cNvPr id="14" name="Text Placeholder 13">
            <a:extLst>
              <a:ext uri="{FF2B5EF4-FFF2-40B4-BE49-F238E27FC236}">
                <a16:creationId xmlns:a16="http://schemas.microsoft.com/office/drawing/2014/main" id="{8C4553BF-F937-4148-AD1E-3F850A36AC5B}"/>
              </a:ext>
            </a:extLst>
          </p:cNvPr>
          <p:cNvSpPr>
            <a:spLocks noGrp="1"/>
          </p:cNvSpPr>
          <p:nvPr>
            <p:ph type="body" idx="48"/>
          </p:nvPr>
        </p:nvSpPr>
        <p:spPr/>
        <p:txBody>
          <a:bodyPr/>
          <a:lstStyle/>
          <a:p>
            <a:r>
              <a:rPr lang="en-US" i="0" dirty="0"/>
              <a:t>Category Description</a:t>
            </a:r>
          </a:p>
        </p:txBody>
      </p:sp>
      <p:sp>
        <p:nvSpPr>
          <p:cNvPr id="46" name="Rectangle 45" descr="Legend key color 4">
            <a:extLst>
              <a:ext uri="{FF2B5EF4-FFF2-40B4-BE49-F238E27FC236}">
                <a16:creationId xmlns:a16="http://schemas.microsoft.com/office/drawing/2014/main" id="{3D1BEF1F-9730-C649-9578-D51D5E92EF18}"/>
              </a:ext>
            </a:extLst>
          </p:cNvPr>
          <p:cNvSpPr/>
          <p:nvPr/>
        </p:nvSpPr>
        <p:spPr>
          <a:xfrm>
            <a:off x="862012" y="4851068"/>
            <a:ext cx="265176" cy="2651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A0301D30-8A31-47C3-822C-50EC47DD7C12}"/>
              </a:ext>
            </a:extLst>
          </p:cNvPr>
          <p:cNvSpPr>
            <a:spLocks noGrp="1"/>
          </p:cNvSpPr>
          <p:nvPr>
            <p:ph type="body" idx="49"/>
          </p:nvPr>
        </p:nvSpPr>
        <p:spPr/>
        <p:txBody>
          <a:bodyPr/>
          <a:lstStyle/>
          <a:p>
            <a:r>
              <a:rPr lang="en-US" dirty="0"/>
              <a:t>$2,500,000</a:t>
            </a:r>
          </a:p>
        </p:txBody>
      </p:sp>
      <p:sp>
        <p:nvSpPr>
          <p:cNvPr id="16" name="Text Placeholder 15">
            <a:extLst>
              <a:ext uri="{FF2B5EF4-FFF2-40B4-BE49-F238E27FC236}">
                <a16:creationId xmlns:a16="http://schemas.microsoft.com/office/drawing/2014/main" id="{6F210AFD-1532-42B4-A33B-57563116BEAE}"/>
              </a:ext>
            </a:extLst>
          </p:cNvPr>
          <p:cNvSpPr>
            <a:spLocks noGrp="1"/>
          </p:cNvSpPr>
          <p:nvPr>
            <p:ph type="body" idx="50"/>
          </p:nvPr>
        </p:nvSpPr>
        <p:spPr/>
        <p:txBody>
          <a:bodyPr/>
          <a:lstStyle/>
          <a:p>
            <a:r>
              <a:rPr lang="en-US" i="0" dirty="0"/>
              <a:t>Category Description</a:t>
            </a:r>
          </a:p>
        </p:txBody>
      </p:sp>
      <p:sp>
        <p:nvSpPr>
          <p:cNvPr id="47" name="Rectangle 46" descr="Legend key color 5">
            <a:extLst>
              <a:ext uri="{FF2B5EF4-FFF2-40B4-BE49-F238E27FC236}">
                <a16:creationId xmlns:a16="http://schemas.microsoft.com/office/drawing/2014/main" id="{1BB30745-3773-624D-B924-1C130260F60F}"/>
              </a:ext>
            </a:extLst>
          </p:cNvPr>
          <p:cNvSpPr/>
          <p:nvPr/>
        </p:nvSpPr>
        <p:spPr>
          <a:xfrm>
            <a:off x="2869337" y="4851068"/>
            <a:ext cx="265176" cy="2651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 Placeholder 16">
            <a:extLst>
              <a:ext uri="{FF2B5EF4-FFF2-40B4-BE49-F238E27FC236}">
                <a16:creationId xmlns:a16="http://schemas.microsoft.com/office/drawing/2014/main" id="{C2975971-DEE8-44EA-BD44-8942ADA84721}"/>
              </a:ext>
            </a:extLst>
          </p:cNvPr>
          <p:cNvSpPr>
            <a:spLocks noGrp="1"/>
          </p:cNvSpPr>
          <p:nvPr>
            <p:ph type="body" idx="51"/>
          </p:nvPr>
        </p:nvSpPr>
        <p:spPr/>
        <p:txBody>
          <a:bodyPr/>
          <a:lstStyle/>
          <a:p>
            <a:r>
              <a:rPr lang="en-US" dirty="0"/>
              <a:t>$1,500,000</a:t>
            </a:r>
          </a:p>
        </p:txBody>
      </p:sp>
      <p:sp>
        <p:nvSpPr>
          <p:cNvPr id="18" name="Text Placeholder 17">
            <a:extLst>
              <a:ext uri="{FF2B5EF4-FFF2-40B4-BE49-F238E27FC236}">
                <a16:creationId xmlns:a16="http://schemas.microsoft.com/office/drawing/2014/main" id="{8AE92A8B-1EAF-4286-88F7-66D2804F09D7}"/>
              </a:ext>
            </a:extLst>
          </p:cNvPr>
          <p:cNvSpPr>
            <a:spLocks noGrp="1"/>
          </p:cNvSpPr>
          <p:nvPr>
            <p:ph type="body" idx="52"/>
          </p:nvPr>
        </p:nvSpPr>
        <p:spPr/>
        <p:txBody>
          <a:bodyPr/>
          <a:lstStyle/>
          <a:p>
            <a:r>
              <a:rPr lang="en-US" i="0" dirty="0"/>
              <a:t>Category Description</a:t>
            </a:r>
          </a:p>
        </p:txBody>
      </p:sp>
      <p:sp>
        <p:nvSpPr>
          <p:cNvPr id="48" name="Rectangle 47" descr="Legend key color 6">
            <a:extLst>
              <a:ext uri="{FF2B5EF4-FFF2-40B4-BE49-F238E27FC236}">
                <a16:creationId xmlns:a16="http://schemas.microsoft.com/office/drawing/2014/main" id="{359DA6B3-7810-764B-AC09-9B48E5221FB6}"/>
              </a:ext>
            </a:extLst>
          </p:cNvPr>
          <p:cNvSpPr/>
          <p:nvPr/>
        </p:nvSpPr>
        <p:spPr>
          <a:xfrm>
            <a:off x="4873800" y="4855553"/>
            <a:ext cx="265176" cy="265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 Placeholder 18">
            <a:extLst>
              <a:ext uri="{FF2B5EF4-FFF2-40B4-BE49-F238E27FC236}">
                <a16:creationId xmlns:a16="http://schemas.microsoft.com/office/drawing/2014/main" id="{46020FAD-9FB9-4A7A-AAB1-530FFF66A570}"/>
              </a:ext>
            </a:extLst>
          </p:cNvPr>
          <p:cNvSpPr>
            <a:spLocks noGrp="1"/>
          </p:cNvSpPr>
          <p:nvPr>
            <p:ph type="body" idx="53"/>
          </p:nvPr>
        </p:nvSpPr>
        <p:spPr>
          <a:xfrm>
            <a:off x="4874046" y="5114637"/>
            <a:ext cx="1867879" cy="349611"/>
          </a:xfrm>
        </p:spPr>
        <p:txBody>
          <a:bodyPr/>
          <a:lstStyle/>
          <a:p>
            <a:r>
              <a:rPr lang="en-US" dirty="0"/>
              <a:t>$1,500,000</a:t>
            </a:r>
          </a:p>
        </p:txBody>
      </p:sp>
      <p:sp>
        <p:nvSpPr>
          <p:cNvPr id="20" name="Text Placeholder 19">
            <a:extLst>
              <a:ext uri="{FF2B5EF4-FFF2-40B4-BE49-F238E27FC236}">
                <a16:creationId xmlns:a16="http://schemas.microsoft.com/office/drawing/2014/main" id="{34F9EF66-986B-4B55-89AA-F0B581FAC407}"/>
              </a:ext>
            </a:extLst>
          </p:cNvPr>
          <p:cNvSpPr>
            <a:spLocks noGrp="1"/>
          </p:cNvSpPr>
          <p:nvPr>
            <p:ph type="body" idx="54"/>
          </p:nvPr>
        </p:nvSpPr>
        <p:spPr/>
        <p:txBody>
          <a:bodyPr/>
          <a:lstStyle/>
          <a:p>
            <a:r>
              <a:rPr lang="en-US" i="0" dirty="0"/>
              <a:t>Category Description</a:t>
            </a:r>
          </a:p>
        </p:txBody>
      </p:sp>
      <p:graphicFrame>
        <p:nvGraphicFramePr>
          <p:cNvPr id="23" name="Chart Placeholder 22" descr="Pie chart">
            <a:extLst>
              <a:ext uri="{FF2B5EF4-FFF2-40B4-BE49-F238E27FC236}">
                <a16:creationId xmlns:a16="http://schemas.microsoft.com/office/drawing/2014/main" id="{7DDDC966-225F-4226-9929-68992A6851D7}"/>
              </a:ext>
            </a:extLst>
          </p:cNvPr>
          <p:cNvGraphicFramePr>
            <a:graphicFrameLocks noGrp="1"/>
          </p:cNvGraphicFramePr>
          <p:nvPr>
            <p:ph type="chart" sz="quarter" idx="44"/>
            <p:extLst>
              <p:ext uri="{D42A27DB-BD31-4B8C-83A1-F6EECF244321}">
                <p14:modId xmlns:p14="http://schemas.microsoft.com/office/powerpoint/2010/main" val="4085208131"/>
              </p:ext>
            </p:extLst>
          </p:nvPr>
        </p:nvGraphicFramePr>
        <p:xfrm>
          <a:off x="7116356" y="895805"/>
          <a:ext cx="4370388" cy="5100638"/>
        </p:xfrm>
        <a:graphic>
          <a:graphicData uri="http://schemas.openxmlformats.org/drawingml/2006/chart">
            <c:chart xmlns:c="http://schemas.openxmlformats.org/drawingml/2006/chart" xmlns:r="http://schemas.openxmlformats.org/officeDocument/2006/relationships" r:id="rId4"/>
          </a:graphicData>
        </a:graphic>
      </p:graphicFrame>
      <p:sp>
        <p:nvSpPr>
          <p:cNvPr id="3" name="Date Placeholder 2">
            <a:extLst>
              <a:ext uri="{FF2B5EF4-FFF2-40B4-BE49-F238E27FC236}">
                <a16:creationId xmlns:a16="http://schemas.microsoft.com/office/drawing/2014/main" id="{9CCA70FB-5E8E-46B0-9C2D-7D0D55E12948}"/>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id="{93D215BD-26FD-4B88-B701-345D714A0A2B}"/>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id="{7228E90F-8FE2-4EC5-A09B-8FBC37E4C398}"/>
              </a:ext>
            </a:extLst>
          </p:cNvPr>
          <p:cNvSpPr>
            <a:spLocks noGrp="1"/>
          </p:cNvSpPr>
          <p:nvPr>
            <p:ph type="sldNum" sz="quarter" idx="12"/>
          </p:nvPr>
        </p:nvSpPr>
        <p:spPr/>
        <p:txBody>
          <a:bodyPr/>
          <a:lstStyle/>
          <a:p>
            <a:fld id="{D9BB3731-526F-4638-85F8-715D717FFC12}" type="slidenum">
              <a:rPr lang="en-US" smtClean="0"/>
              <a:t>42</a:t>
            </a:fld>
            <a:endParaRPr lang="en-US" dirty="0"/>
          </a:p>
        </p:txBody>
      </p:sp>
    </p:spTree>
    <p:extLst>
      <p:ext uri="{BB962C8B-B14F-4D97-AF65-F5344CB8AC3E}">
        <p14:creationId xmlns:p14="http://schemas.microsoft.com/office/powerpoint/2010/main" val="3085920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kyscrapers">
            <a:extLst>
              <a:ext uri="{FF2B5EF4-FFF2-40B4-BE49-F238E27FC236}">
                <a16:creationId xmlns:a16="http://schemas.microsoft.com/office/drawing/2014/main" id="{62D5A589-EFF5-47EB-86A4-0D54CA10014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0" y="0"/>
            <a:ext cx="5267325" cy="5829300"/>
          </a:xfrm>
        </p:spPr>
      </p:pic>
      <p:pic>
        <p:nvPicPr>
          <p:cNvPr id="22" name="Picture Placeholder 21" descr="Company logo">
            <a:extLst>
              <a:ext uri="{FF2B5EF4-FFF2-40B4-BE49-F238E27FC236}">
                <a16:creationId xmlns:a16="http://schemas.microsoft.com/office/drawing/2014/main" id="{A99F4ABB-EB23-40CD-8FEC-C2968264BCFC}"/>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80" b="480"/>
          <a:stretch>
            <a:fillRect/>
          </a:stretch>
        </p:blipFill>
        <p:spPr/>
      </p:pic>
      <p:sp>
        <p:nvSpPr>
          <p:cNvPr id="5" name="Title 4">
            <a:extLst>
              <a:ext uri="{FF2B5EF4-FFF2-40B4-BE49-F238E27FC236}">
                <a16:creationId xmlns:a16="http://schemas.microsoft.com/office/drawing/2014/main" id="{0726947E-2FAB-418C-8C21-3B37792626F9}"/>
              </a:ext>
            </a:extLst>
          </p:cNvPr>
          <p:cNvSpPr>
            <a:spLocks noGrp="1"/>
          </p:cNvSpPr>
          <p:nvPr>
            <p:ph type="title"/>
          </p:nvPr>
        </p:nvSpPr>
        <p:spPr/>
        <p:txBody>
          <a:bodyPr/>
          <a:lstStyle/>
          <a:p>
            <a:r>
              <a:rPr lang="en-US" dirty="0"/>
              <a:t>SUMMARY</a:t>
            </a:r>
          </a:p>
        </p:txBody>
      </p:sp>
      <p:sp>
        <p:nvSpPr>
          <p:cNvPr id="6" name="Text Placeholder 5">
            <a:extLst>
              <a:ext uri="{FF2B5EF4-FFF2-40B4-BE49-F238E27FC236}">
                <a16:creationId xmlns:a16="http://schemas.microsoft.com/office/drawing/2014/main" id="{A8AAB1F4-27F4-4B2A-A912-9E212860537F}"/>
              </a:ext>
            </a:extLst>
          </p:cNvPr>
          <p:cNvSpPr>
            <a:spLocks noGrp="1"/>
          </p:cNvSpPr>
          <p:nvPr>
            <p:ph type="body" idx="1"/>
          </p:nvPr>
        </p:nvSpPr>
        <p:spPr/>
        <p:txBody>
          <a:bodyPr/>
          <a:lstStyle/>
          <a:p>
            <a:r>
              <a:rPr lang="en-US" dirty="0"/>
              <a:t>Lorem ipsum dolor sit amet,</a:t>
            </a:r>
            <a:br>
              <a:rPr lang="en-US" dirty="0"/>
            </a:br>
            <a:r>
              <a:rPr lang="en-US" dirty="0"/>
              <a:t>consectetuer adipiscing elit</a:t>
            </a:r>
          </a:p>
        </p:txBody>
      </p:sp>
      <p:sp>
        <p:nvSpPr>
          <p:cNvPr id="7" name="Text Placeholder 6">
            <a:extLst>
              <a:ext uri="{FF2B5EF4-FFF2-40B4-BE49-F238E27FC236}">
                <a16:creationId xmlns:a16="http://schemas.microsoft.com/office/drawing/2014/main" id="{3FE9A580-54CD-4CFC-960E-E92CFF7D9E1D}"/>
              </a:ext>
            </a:extLst>
          </p:cNvPr>
          <p:cNvSpPr>
            <a:spLocks noGrp="1"/>
          </p:cNvSpPr>
          <p:nvPr>
            <p:ph type="body" idx="13"/>
          </p:nvPr>
        </p:nvSpPr>
        <p:spPr/>
        <p:txBody>
          <a:bodyPr>
            <a:normAutofit/>
          </a:bodyPr>
          <a:lstStyle/>
          <a:p>
            <a:r>
              <a:rPr lang="en-US" dirty="0"/>
              <a:t>Lorem ipsum dolor sit amet, consectetuer adipiscing elit.</a:t>
            </a:r>
          </a:p>
          <a:p>
            <a:r>
              <a:rPr lang="en-US" dirty="0"/>
              <a:t>Maecenas porttitor congue massa.</a:t>
            </a:r>
          </a:p>
          <a:p>
            <a:r>
              <a:rPr lang="en-US" dirty="0"/>
              <a:t>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a:t>
            </a:r>
          </a:p>
          <a:p>
            <a:r>
              <a:rPr lang="en-US" dirty="0"/>
              <a:t>Proin pharetra nonummy pede. Mauris et orci.</a:t>
            </a:r>
          </a:p>
          <a:p>
            <a:endParaRPr lang="en-US" dirty="0"/>
          </a:p>
        </p:txBody>
      </p:sp>
      <p:sp>
        <p:nvSpPr>
          <p:cNvPr id="2" name="Date Placeholder 1">
            <a:extLst>
              <a:ext uri="{FF2B5EF4-FFF2-40B4-BE49-F238E27FC236}">
                <a16:creationId xmlns:a16="http://schemas.microsoft.com/office/drawing/2014/main" id="{DDA376B7-AF38-415A-A7A0-8E8934DBE26F}"/>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4D3CA7F4-70FA-4B91-9A08-DC4A6FDFD1CA}"/>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A2CD9E05-3F77-4460-996C-81E48C9C9302}"/>
              </a:ext>
            </a:extLst>
          </p:cNvPr>
          <p:cNvSpPr>
            <a:spLocks noGrp="1"/>
          </p:cNvSpPr>
          <p:nvPr>
            <p:ph type="sldNum" sz="quarter" idx="12"/>
          </p:nvPr>
        </p:nvSpPr>
        <p:spPr/>
        <p:txBody>
          <a:bodyPr/>
          <a:lstStyle/>
          <a:p>
            <a:fld id="{D9BB3731-526F-4638-85F8-715D717FFC12}" type="slidenum">
              <a:rPr lang="en-US" smtClean="0"/>
              <a:pPr/>
              <a:t>43</a:t>
            </a:fld>
            <a:endParaRPr lang="en-US" dirty="0"/>
          </a:p>
        </p:txBody>
      </p:sp>
    </p:spTree>
    <p:extLst>
      <p:ext uri="{BB962C8B-B14F-4D97-AF65-F5344CB8AC3E}">
        <p14:creationId xmlns:p14="http://schemas.microsoft.com/office/powerpoint/2010/main" val="4011904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Company logo">
            <a:extLst>
              <a:ext uri="{FF2B5EF4-FFF2-40B4-BE49-F238E27FC236}">
                <a16:creationId xmlns:a16="http://schemas.microsoft.com/office/drawing/2014/main" id="{6E0C68BB-78B0-4E48-A15F-000F49DBF3D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47" b="447"/>
          <a:stretch>
            <a:fillRect/>
          </a:stretch>
        </p:blipFill>
        <p:spPr/>
      </p:pic>
      <p:sp>
        <p:nvSpPr>
          <p:cNvPr id="4" name="Title 3">
            <a:extLst>
              <a:ext uri="{FF2B5EF4-FFF2-40B4-BE49-F238E27FC236}">
                <a16:creationId xmlns:a16="http://schemas.microsoft.com/office/drawing/2014/main" id="{D09FEBCF-C81C-4F2F-9CC4-C66EF18BA158}"/>
              </a:ext>
            </a:extLst>
          </p:cNvPr>
          <p:cNvSpPr>
            <a:spLocks noGrp="1"/>
          </p:cNvSpPr>
          <p:nvPr>
            <p:ph type="title"/>
          </p:nvPr>
        </p:nvSpPr>
        <p:spPr/>
        <p:txBody>
          <a:bodyPr/>
          <a:lstStyle/>
          <a:p>
            <a:r>
              <a:rPr lang="en-US" dirty="0"/>
              <a:t>THANK</a:t>
            </a:r>
            <a:br>
              <a:rPr lang="en-US" dirty="0"/>
            </a:br>
            <a:r>
              <a:rPr lang="en-US" dirty="0"/>
              <a:t>YOU!</a:t>
            </a:r>
          </a:p>
        </p:txBody>
      </p:sp>
      <p:sp>
        <p:nvSpPr>
          <p:cNvPr id="6" name="Text Placeholder 5">
            <a:extLst>
              <a:ext uri="{FF2B5EF4-FFF2-40B4-BE49-F238E27FC236}">
                <a16:creationId xmlns:a16="http://schemas.microsoft.com/office/drawing/2014/main" id="{A1181907-ED54-40A8-BFDF-6EA13291E8F3}"/>
              </a:ext>
            </a:extLst>
          </p:cNvPr>
          <p:cNvSpPr>
            <a:spLocks noGrp="1"/>
          </p:cNvSpPr>
          <p:nvPr>
            <p:ph type="body" sz="quarter" idx="17"/>
          </p:nvPr>
        </p:nvSpPr>
        <p:spPr/>
        <p:txBody>
          <a:bodyPr/>
          <a:lstStyle/>
          <a:p>
            <a:r>
              <a:rPr lang="en-US" dirty="0"/>
              <a:t>August Bergqvist</a:t>
            </a:r>
          </a:p>
        </p:txBody>
      </p:sp>
      <p:sp>
        <p:nvSpPr>
          <p:cNvPr id="7" name="Text Placeholder 6">
            <a:extLst>
              <a:ext uri="{FF2B5EF4-FFF2-40B4-BE49-F238E27FC236}">
                <a16:creationId xmlns:a16="http://schemas.microsoft.com/office/drawing/2014/main" id="{84EE85FC-ED8D-48DF-89BD-B085F917877C}"/>
              </a:ext>
            </a:extLst>
          </p:cNvPr>
          <p:cNvSpPr>
            <a:spLocks noGrp="1"/>
          </p:cNvSpPr>
          <p:nvPr>
            <p:ph type="body" sz="quarter" idx="15"/>
          </p:nvPr>
        </p:nvSpPr>
        <p:spPr/>
        <p:txBody>
          <a:bodyPr/>
          <a:lstStyle/>
          <a:p>
            <a:r>
              <a:rPr lang="en-US" dirty="0"/>
              <a:t>Phone:</a:t>
            </a:r>
          </a:p>
        </p:txBody>
      </p:sp>
      <p:sp>
        <p:nvSpPr>
          <p:cNvPr id="8" name="Text Placeholder 7">
            <a:extLst>
              <a:ext uri="{FF2B5EF4-FFF2-40B4-BE49-F238E27FC236}">
                <a16:creationId xmlns:a16="http://schemas.microsoft.com/office/drawing/2014/main" id="{87D50CDE-8308-4F6D-BE73-E214E76CADE2}"/>
              </a:ext>
            </a:extLst>
          </p:cNvPr>
          <p:cNvSpPr>
            <a:spLocks noGrp="1"/>
          </p:cNvSpPr>
          <p:nvPr>
            <p:ph type="body" sz="quarter" idx="18"/>
          </p:nvPr>
        </p:nvSpPr>
        <p:spPr/>
        <p:txBody>
          <a:bodyPr/>
          <a:lstStyle/>
          <a:p>
            <a:r>
              <a:rPr lang="en-US" dirty="0"/>
              <a:t>+11 216 555-0011</a:t>
            </a:r>
          </a:p>
        </p:txBody>
      </p:sp>
      <p:sp>
        <p:nvSpPr>
          <p:cNvPr id="9" name="Text Placeholder 8">
            <a:extLst>
              <a:ext uri="{FF2B5EF4-FFF2-40B4-BE49-F238E27FC236}">
                <a16:creationId xmlns:a16="http://schemas.microsoft.com/office/drawing/2014/main" id="{F28E1F60-6C6C-485D-9479-5F6E3AF49905}"/>
              </a:ext>
            </a:extLst>
          </p:cNvPr>
          <p:cNvSpPr>
            <a:spLocks noGrp="1"/>
          </p:cNvSpPr>
          <p:nvPr>
            <p:ph type="body" sz="quarter" idx="19"/>
          </p:nvPr>
        </p:nvSpPr>
        <p:spPr/>
        <p:txBody>
          <a:bodyPr/>
          <a:lstStyle/>
          <a:p>
            <a:r>
              <a:rPr lang="en-US" dirty="0"/>
              <a:t>Email:</a:t>
            </a:r>
          </a:p>
        </p:txBody>
      </p:sp>
      <p:sp>
        <p:nvSpPr>
          <p:cNvPr id="10" name="Text Placeholder 9">
            <a:extLst>
              <a:ext uri="{FF2B5EF4-FFF2-40B4-BE49-F238E27FC236}">
                <a16:creationId xmlns:a16="http://schemas.microsoft.com/office/drawing/2014/main" id="{F2241E27-DB7F-42AE-9A03-F047CD2F1C45}"/>
              </a:ext>
            </a:extLst>
          </p:cNvPr>
          <p:cNvSpPr>
            <a:spLocks noGrp="1"/>
          </p:cNvSpPr>
          <p:nvPr>
            <p:ph type="body" sz="quarter" idx="20"/>
          </p:nvPr>
        </p:nvSpPr>
        <p:spPr/>
        <p:txBody>
          <a:bodyPr/>
          <a:lstStyle/>
          <a:p>
            <a:r>
              <a:rPr lang="en-US" dirty="0"/>
              <a:t>bergqvist@vanarsdelltd.com</a:t>
            </a:r>
          </a:p>
        </p:txBody>
      </p:sp>
      <p:sp>
        <p:nvSpPr>
          <p:cNvPr id="11" name="Text Placeholder 10">
            <a:extLst>
              <a:ext uri="{FF2B5EF4-FFF2-40B4-BE49-F238E27FC236}">
                <a16:creationId xmlns:a16="http://schemas.microsoft.com/office/drawing/2014/main" id="{2E6A9792-30C2-4B8D-9673-6D7E1BFE97BC}"/>
              </a:ext>
            </a:extLst>
          </p:cNvPr>
          <p:cNvSpPr>
            <a:spLocks noGrp="1"/>
          </p:cNvSpPr>
          <p:nvPr>
            <p:ph type="body" sz="quarter" idx="21"/>
          </p:nvPr>
        </p:nvSpPr>
        <p:spPr/>
        <p:txBody>
          <a:bodyPr/>
          <a:lstStyle/>
          <a:p>
            <a:r>
              <a:rPr lang="en-US" dirty="0"/>
              <a:t>Website:</a:t>
            </a:r>
          </a:p>
        </p:txBody>
      </p:sp>
      <p:sp>
        <p:nvSpPr>
          <p:cNvPr id="12" name="Text Placeholder 11">
            <a:extLst>
              <a:ext uri="{FF2B5EF4-FFF2-40B4-BE49-F238E27FC236}">
                <a16:creationId xmlns:a16="http://schemas.microsoft.com/office/drawing/2014/main" id="{BD8510FA-FCEE-41BD-9624-BB86CEBFC00E}"/>
              </a:ext>
            </a:extLst>
          </p:cNvPr>
          <p:cNvSpPr>
            <a:spLocks noGrp="1"/>
          </p:cNvSpPr>
          <p:nvPr>
            <p:ph type="body" sz="quarter" idx="22"/>
          </p:nvPr>
        </p:nvSpPr>
        <p:spPr/>
        <p:txBody>
          <a:bodyPr/>
          <a:lstStyle/>
          <a:p>
            <a:r>
              <a:rPr lang="en-US" dirty="0"/>
              <a:t>www.vanarsdelltd.com</a:t>
            </a:r>
          </a:p>
        </p:txBody>
      </p:sp>
      <p:sp>
        <p:nvSpPr>
          <p:cNvPr id="3" name="Slide Number Placeholder 2">
            <a:extLst>
              <a:ext uri="{FF2B5EF4-FFF2-40B4-BE49-F238E27FC236}">
                <a16:creationId xmlns:a16="http://schemas.microsoft.com/office/drawing/2014/main" id="{E6CEB35D-FF82-440C-ADC2-65C836A4001D}"/>
              </a:ext>
            </a:extLst>
          </p:cNvPr>
          <p:cNvSpPr>
            <a:spLocks noGrp="1"/>
          </p:cNvSpPr>
          <p:nvPr>
            <p:ph type="sldNum" sz="quarter" idx="12"/>
          </p:nvPr>
        </p:nvSpPr>
        <p:spPr/>
        <p:txBody>
          <a:bodyPr/>
          <a:lstStyle/>
          <a:p>
            <a:fld id="{D9BB3731-526F-4638-85F8-715D717FFC12}" type="slidenum">
              <a:rPr lang="en-US" smtClean="0"/>
              <a:t>44</a:t>
            </a:fld>
            <a:endParaRPr lang="en-US" dirty="0"/>
          </a:p>
        </p:txBody>
      </p:sp>
    </p:spTree>
    <p:extLst>
      <p:ext uri="{BB962C8B-B14F-4D97-AF65-F5344CB8AC3E}">
        <p14:creationId xmlns:p14="http://schemas.microsoft.com/office/powerpoint/2010/main" val="3953844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ompany logo">
            <a:extLst>
              <a:ext uri="{FF2B5EF4-FFF2-40B4-BE49-F238E27FC236}">
                <a16:creationId xmlns:a16="http://schemas.microsoft.com/office/drawing/2014/main" id="{4A015036-C466-40E2-9E51-321D601A5BA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352265A1-CA22-407F-AB4C-E1D3E445D448}"/>
              </a:ext>
            </a:extLst>
          </p:cNvPr>
          <p:cNvSpPr>
            <a:spLocks noGrp="1"/>
          </p:cNvSpPr>
          <p:nvPr>
            <p:ph type="title"/>
          </p:nvPr>
        </p:nvSpPr>
        <p:spPr/>
        <p:txBody>
          <a:bodyPr/>
          <a:lstStyle/>
          <a:p>
            <a:r>
              <a:rPr lang="en-US" dirty="0"/>
              <a:t>APPENDIX</a:t>
            </a:r>
          </a:p>
        </p:txBody>
      </p:sp>
      <p:sp>
        <p:nvSpPr>
          <p:cNvPr id="3" name="Date Placeholder 2">
            <a:extLst>
              <a:ext uri="{FF2B5EF4-FFF2-40B4-BE49-F238E27FC236}">
                <a16:creationId xmlns:a16="http://schemas.microsoft.com/office/drawing/2014/main" id="{EF69EB2E-32AD-4E56-ACCD-628499CF1A9D}"/>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4" name="Footer Placeholder 3">
            <a:extLst>
              <a:ext uri="{FF2B5EF4-FFF2-40B4-BE49-F238E27FC236}">
                <a16:creationId xmlns:a16="http://schemas.microsoft.com/office/drawing/2014/main" id="{1AB07080-DDFB-4D26-BCE5-C73FB50C1EB2}"/>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5" name="Slide Number Placeholder 4">
            <a:extLst>
              <a:ext uri="{FF2B5EF4-FFF2-40B4-BE49-F238E27FC236}">
                <a16:creationId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45</a:t>
            </a:fld>
            <a:endParaRPr lang="en-US" dirty="0"/>
          </a:p>
        </p:txBody>
      </p:sp>
      <p:pic>
        <p:nvPicPr>
          <p:cNvPr id="8" name="Picture Placeholder 7" descr="Arial view of a man's desk with clipboard of papers on the left, hands pointing at the laptop screen, and cell phone on top of folders on the right. "/>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94499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Company logo">
            <a:extLst>
              <a:ext uri="{FF2B5EF4-FFF2-40B4-BE49-F238E27FC236}">
                <a16:creationId xmlns:a16="http://schemas.microsoft.com/office/drawing/2014/main" id="{6B016DDB-8130-45B7-BB72-F41ED3F505C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5" name="Title 4">
            <a:extLst>
              <a:ext uri="{FF2B5EF4-FFF2-40B4-BE49-F238E27FC236}">
                <a16:creationId xmlns:a16="http://schemas.microsoft.com/office/drawing/2014/main" id="{25DFF455-C208-4ACA-9D5E-07DFF94D734C}"/>
              </a:ext>
            </a:extLst>
          </p:cNvPr>
          <p:cNvSpPr>
            <a:spLocks noGrp="1"/>
          </p:cNvSpPr>
          <p:nvPr>
            <p:ph type="title"/>
          </p:nvPr>
        </p:nvSpPr>
        <p:spPr/>
        <p:txBody>
          <a:bodyPr/>
          <a:lstStyle/>
          <a:p>
            <a:r>
              <a:rPr lang="en-US" dirty="0"/>
              <a:t>TESTIMONIALS</a:t>
            </a:r>
          </a:p>
        </p:txBody>
      </p:sp>
      <p:sp>
        <p:nvSpPr>
          <p:cNvPr id="16" name="Text Placeholder 15">
            <a:extLst>
              <a:ext uri="{FF2B5EF4-FFF2-40B4-BE49-F238E27FC236}">
                <a16:creationId xmlns:a16="http://schemas.microsoft.com/office/drawing/2014/main" id="{D3C315FA-2C72-425A-8738-94AC7A485D13}"/>
              </a:ext>
            </a:extLst>
          </p:cNvPr>
          <p:cNvSpPr>
            <a:spLocks noGrp="1"/>
          </p:cNvSpPr>
          <p:nvPr>
            <p:ph type="body" sz="quarter" idx="13"/>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pic>
        <p:nvPicPr>
          <p:cNvPr id="23" name="Picture Placeholder 22" descr="Customer photo">
            <a:extLst>
              <a:ext uri="{FF2B5EF4-FFF2-40B4-BE49-F238E27FC236}">
                <a16:creationId xmlns:a16="http://schemas.microsoft.com/office/drawing/2014/main" id="{EC5013A9-73C2-4436-A997-22B4D6EAEEE6}"/>
              </a:ext>
            </a:extLst>
          </p:cNvPr>
          <p:cNvPicPr>
            <a:picLocks noGrp="1" noChangeAspect="1"/>
          </p:cNvPicPr>
          <p:nvPr>
            <p:ph type="pic" sz="quarter" idx="50"/>
          </p:nvPr>
        </p:nvPicPr>
        <p:blipFill>
          <a:blip r:embed="rId4">
            <a:extLst>
              <a:ext uri="{28A0092B-C50C-407E-A947-70E740481C1C}">
                <a14:useLocalDpi xmlns:a14="http://schemas.microsoft.com/office/drawing/2010/main" val="0"/>
              </a:ext>
            </a:extLst>
          </a:blip>
          <a:srcRect/>
          <a:stretch>
            <a:fillRect/>
          </a:stretch>
        </p:blipFill>
        <p:spPr/>
      </p:pic>
      <p:sp>
        <p:nvSpPr>
          <p:cNvPr id="8" name="Text Placeholder 7">
            <a:extLst>
              <a:ext uri="{FF2B5EF4-FFF2-40B4-BE49-F238E27FC236}">
                <a16:creationId xmlns:a16="http://schemas.microsoft.com/office/drawing/2014/main" id="{339A56BA-1FDB-4E0B-A0F7-34CBA24E31E6}"/>
              </a:ext>
            </a:extLst>
          </p:cNvPr>
          <p:cNvSpPr>
            <a:spLocks noGrp="1"/>
          </p:cNvSpPr>
          <p:nvPr>
            <p:ph type="body" sz="quarter" idx="20"/>
          </p:nvPr>
        </p:nvSpPr>
        <p:spPr/>
        <p:txBody>
          <a:bodyPr/>
          <a:lstStyle/>
          <a:p>
            <a:r>
              <a:rPr lang="en-US" dirty="0"/>
              <a:t>Person 1 Name</a:t>
            </a:r>
          </a:p>
        </p:txBody>
      </p:sp>
      <p:sp>
        <p:nvSpPr>
          <p:cNvPr id="9" name="Text Placeholder 8">
            <a:extLst>
              <a:ext uri="{FF2B5EF4-FFF2-40B4-BE49-F238E27FC236}">
                <a16:creationId xmlns:a16="http://schemas.microsoft.com/office/drawing/2014/main" id="{6629251B-60A0-41C6-BF2F-F37EACD62A8F}"/>
              </a:ext>
            </a:extLst>
          </p:cNvPr>
          <p:cNvSpPr>
            <a:spLocks noGrp="1"/>
          </p:cNvSpPr>
          <p:nvPr>
            <p:ph type="body" sz="quarter" idx="21"/>
          </p:nvPr>
        </p:nvSpPr>
        <p:spPr/>
        <p:txBody>
          <a:bodyPr/>
          <a:lstStyle/>
          <a:p>
            <a:r>
              <a:rPr lang="en-US" dirty="0"/>
              <a:t>Customer Member Title</a:t>
            </a:r>
          </a:p>
        </p:txBody>
      </p:sp>
      <p:sp>
        <p:nvSpPr>
          <p:cNvPr id="17" name="Text Placeholder 16">
            <a:extLst>
              <a:ext uri="{FF2B5EF4-FFF2-40B4-BE49-F238E27FC236}">
                <a16:creationId xmlns:a16="http://schemas.microsoft.com/office/drawing/2014/main" id="{9FD925B9-8911-46B8-ADBB-8C542F854430}"/>
              </a:ext>
            </a:extLst>
          </p:cNvPr>
          <p:cNvSpPr>
            <a:spLocks noGrp="1"/>
          </p:cNvSpPr>
          <p:nvPr>
            <p:ph type="body" sz="quarter" idx="14"/>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a:t>
            </a:r>
          </a:p>
        </p:txBody>
      </p:sp>
      <p:pic>
        <p:nvPicPr>
          <p:cNvPr id="25" name="Picture Placeholder 24" descr="Customer photo">
            <a:extLst>
              <a:ext uri="{FF2B5EF4-FFF2-40B4-BE49-F238E27FC236}">
                <a16:creationId xmlns:a16="http://schemas.microsoft.com/office/drawing/2014/main" id="{F3DF5F37-735C-40D5-A514-1754A803B040}"/>
              </a:ext>
            </a:extLst>
          </p:cNvPr>
          <p:cNvPicPr>
            <a:picLocks noGrp="1" noChangeAspect="1"/>
          </p:cNvPicPr>
          <p:nvPr>
            <p:ph type="pic" sz="quarter" idx="54"/>
          </p:nvPr>
        </p:nvPicPr>
        <p:blipFill>
          <a:blip r:embed="rId5">
            <a:extLst>
              <a:ext uri="{28A0092B-C50C-407E-A947-70E740481C1C}">
                <a14:useLocalDpi xmlns:a14="http://schemas.microsoft.com/office/drawing/2010/main" val="0"/>
              </a:ext>
            </a:extLst>
          </a:blip>
          <a:srcRect/>
          <a:stretch>
            <a:fillRect/>
          </a:stretch>
        </p:blipFill>
        <p:spPr/>
      </p:pic>
      <p:sp>
        <p:nvSpPr>
          <p:cNvPr id="14" name="Text Placeholder 13">
            <a:extLst>
              <a:ext uri="{FF2B5EF4-FFF2-40B4-BE49-F238E27FC236}">
                <a16:creationId xmlns:a16="http://schemas.microsoft.com/office/drawing/2014/main" id="{E25018DC-9437-4973-99F3-3FC98125F2FB}"/>
              </a:ext>
            </a:extLst>
          </p:cNvPr>
          <p:cNvSpPr>
            <a:spLocks noGrp="1"/>
          </p:cNvSpPr>
          <p:nvPr>
            <p:ph type="body" sz="quarter" idx="55"/>
          </p:nvPr>
        </p:nvSpPr>
        <p:spPr/>
        <p:txBody>
          <a:bodyPr/>
          <a:lstStyle/>
          <a:p>
            <a:r>
              <a:rPr lang="en-US" dirty="0"/>
              <a:t>Person 2 Name</a:t>
            </a:r>
          </a:p>
        </p:txBody>
      </p:sp>
      <p:sp>
        <p:nvSpPr>
          <p:cNvPr id="15" name="Text Placeholder 14">
            <a:extLst>
              <a:ext uri="{FF2B5EF4-FFF2-40B4-BE49-F238E27FC236}">
                <a16:creationId xmlns:a16="http://schemas.microsoft.com/office/drawing/2014/main" id="{04F776E8-D5AB-4C0C-92CC-3B247CEEBB01}"/>
              </a:ext>
            </a:extLst>
          </p:cNvPr>
          <p:cNvSpPr>
            <a:spLocks noGrp="1"/>
          </p:cNvSpPr>
          <p:nvPr>
            <p:ph type="body" sz="quarter" idx="56"/>
          </p:nvPr>
        </p:nvSpPr>
        <p:spPr/>
        <p:txBody>
          <a:bodyPr/>
          <a:lstStyle/>
          <a:p>
            <a:r>
              <a:rPr lang="en-US" dirty="0"/>
              <a:t>Customer Member Title</a:t>
            </a:r>
          </a:p>
        </p:txBody>
      </p:sp>
      <p:sp>
        <p:nvSpPr>
          <p:cNvPr id="18" name="Text Placeholder 17">
            <a:extLst>
              <a:ext uri="{FF2B5EF4-FFF2-40B4-BE49-F238E27FC236}">
                <a16:creationId xmlns:a16="http://schemas.microsoft.com/office/drawing/2014/main" id="{8A0C5994-CC8E-48FF-AF13-3D1C1D7266B5}"/>
              </a:ext>
            </a:extLst>
          </p:cNvPr>
          <p:cNvSpPr>
            <a:spLocks noGrp="1"/>
          </p:cNvSpPr>
          <p:nvPr>
            <p:ph type="body" sz="quarter"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a:t>
            </a:r>
          </a:p>
          <a:p>
            <a:endParaRPr lang="en-US" dirty="0"/>
          </a:p>
        </p:txBody>
      </p:sp>
      <p:pic>
        <p:nvPicPr>
          <p:cNvPr id="27" name="Picture Placeholder 26" descr="Customer photo">
            <a:extLst>
              <a:ext uri="{FF2B5EF4-FFF2-40B4-BE49-F238E27FC236}">
                <a16:creationId xmlns:a16="http://schemas.microsoft.com/office/drawing/2014/main" id="{CCC429AF-E6AE-4E81-8DCA-D310F78F5A63}"/>
              </a:ext>
            </a:extLst>
          </p:cNvPr>
          <p:cNvPicPr>
            <a:picLocks noGrp="1" noChangeAspect="1"/>
          </p:cNvPicPr>
          <p:nvPr>
            <p:ph type="pic" sz="quarter" idx="51"/>
          </p:nvPr>
        </p:nvPicPr>
        <p:blipFill>
          <a:blip r:embed="rId6">
            <a:extLst>
              <a:ext uri="{28A0092B-C50C-407E-A947-70E740481C1C}">
                <a14:useLocalDpi xmlns:a14="http://schemas.microsoft.com/office/drawing/2010/main" val="0"/>
              </a:ext>
            </a:extLst>
          </a:blip>
          <a:srcRect/>
          <a:stretch>
            <a:fillRect/>
          </a:stretch>
        </p:blipFill>
        <p:spPr/>
      </p:pic>
      <p:sp>
        <p:nvSpPr>
          <p:cNvPr id="11" name="Text Placeholder 10">
            <a:extLst>
              <a:ext uri="{FF2B5EF4-FFF2-40B4-BE49-F238E27FC236}">
                <a16:creationId xmlns:a16="http://schemas.microsoft.com/office/drawing/2014/main" id="{BF830B4D-108F-4D16-B0D0-B7731A7E03B2}"/>
              </a:ext>
            </a:extLst>
          </p:cNvPr>
          <p:cNvSpPr>
            <a:spLocks noGrp="1"/>
          </p:cNvSpPr>
          <p:nvPr>
            <p:ph type="body" sz="quarter" idx="52"/>
          </p:nvPr>
        </p:nvSpPr>
        <p:spPr>
          <a:xfrm>
            <a:off x="9060462" y="4732171"/>
            <a:ext cx="2149559" cy="325986"/>
          </a:xfrm>
        </p:spPr>
        <p:txBody>
          <a:bodyPr/>
          <a:lstStyle/>
          <a:p>
            <a:r>
              <a:rPr lang="en-US" dirty="0"/>
              <a:t>Person 3 Name</a:t>
            </a:r>
          </a:p>
        </p:txBody>
      </p:sp>
      <p:sp>
        <p:nvSpPr>
          <p:cNvPr id="12" name="Text Placeholder 11">
            <a:extLst>
              <a:ext uri="{FF2B5EF4-FFF2-40B4-BE49-F238E27FC236}">
                <a16:creationId xmlns:a16="http://schemas.microsoft.com/office/drawing/2014/main" id="{8BB4FC88-DC3D-437D-B28B-E72C98A12C17}"/>
              </a:ext>
            </a:extLst>
          </p:cNvPr>
          <p:cNvSpPr>
            <a:spLocks noGrp="1"/>
          </p:cNvSpPr>
          <p:nvPr>
            <p:ph type="body" sz="quarter" idx="53"/>
          </p:nvPr>
        </p:nvSpPr>
        <p:spPr/>
        <p:txBody>
          <a:bodyPr/>
          <a:lstStyle/>
          <a:p>
            <a:r>
              <a:rPr lang="en-US" dirty="0"/>
              <a:t>Customer Member Title</a:t>
            </a:r>
          </a:p>
        </p:txBody>
      </p:sp>
      <p:sp>
        <p:nvSpPr>
          <p:cNvPr id="2" name="Date Placeholder 1">
            <a:extLst>
              <a:ext uri="{FF2B5EF4-FFF2-40B4-BE49-F238E27FC236}">
                <a16:creationId xmlns:a16="http://schemas.microsoft.com/office/drawing/2014/main" id="{B704D670-3B89-4C71-A369-729E85346436}"/>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1CB68A50-8C3B-4ABB-8E3E-121FFCFE44DD}"/>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5E6E6113-932B-4EB0-B961-C20936DBC569}"/>
              </a:ext>
            </a:extLst>
          </p:cNvPr>
          <p:cNvSpPr>
            <a:spLocks noGrp="1"/>
          </p:cNvSpPr>
          <p:nvPr>
            <p:ph type="sldNum" sz="quarter" idx="12"/>
          </p:nvPr>
        </p:nvSpPr>
        <p:spPr/>
        <p:txBody>
          <a:bodyPr/>
          <a:lstStyle/>
          <a:p>
            <a:fld id="{D9BB3731-526F-4638-85F8-715D717FFC12}" type="slidenum">
              <a:rPr lang="en-US" smtClean="0"/>
              <a:t>46</a:t>
            </a:fld>
            <a:endParaRPr lang="en-US" dirty="0"/>
          </a:p>
        </p:txBody>
      </p:sp>
    </p:spTree>
    <p:extLst>
      <p:ext uri="{BB962C8B-B14F-4D97-AF65-F5344CB8AC3E}">
        <p14:creationId xmlns:p14="http://schemas.microsoft.com/office/powerpoint/2010/main" val="2240044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id="{A9D207C6-1820-46B5-82E6-35F81661B5E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6" name="Title 5">
            <a:extLst>
              <a:ext uri="{FF2B5EF4-FFF2-40B4-BE49-F238E27FC236}">
                <a16:creationId xmlns:a16="http://schemas.microsoft.com/office/drawing/2014/main" id="{9F4F263D-44CF-4256-B0B7-DB7B93DCE469}"/>
              </a:ext>
            </a:extLst>
          </p:cNvPr>
          <p:cNvSpPr>
            <a:spLocks noGrp="1"/>
          </p:cNvSpPr>
          <p:nvPr>
            <p:ph type="title"/>
          </p:nvPr>
        </p:nvSpPr>
        <p:spPr/>
        <p:txBody>
          <a:bodyPr/>
          <a:lstStyle/>
          <a:p>
            <a:r>
              <a:rPr lang="en-US" dirty="0"/>
              <a:t>CASE STUDY</a:t>
            </a:r>
          </a:p>
        </p:txBody>
      </p:sp>
      <p:sp>
        <p:nvSpPr>
          <p:cNvPr id="5" name="Text Placeholder 4">
            <a:extLst>
              <a:ext uri="{FF2B5EF4-FFF2-40B4-BE49-F238E27FC236}">
                <a16:creationId xmlns:a16="http://schemas.microsoft.com/office/drawing/2014/main" id="{86AF0B17-1BF8-4D49-9FE3-CB000C24D6DA}"/>
              </a:ext>
            </a:extLst>
          </p:cNvPr>
          <p:cNvSpPr>
            <a:spLocks noGrp="1"/>
          </p:cNvSpPr>
          <p:nvPr>
            <p:ph type="body" idx="1"/>
          </p:nvPr>
        </p:nvSpPr>
        <p:spPr/>
        <p:txBody>
          <a:bodyPr>
            <a:normAutofit lnSpcReduction="10000"/>
          </a:bodyPr>
          <a:lstStyle/>
          <a:p>
            <a:r>
              <a:rPr lang="en-US" dirty="0"/>
              <a:t>Lorem ipsum dolor sit amet, consectetuer adipiscing elit. Maecenas porttitor congue massa. Fusce posuere, magna sed pulvinar ultricies, purus lectus malesuada libero,</a:t>
            </a:r>
            <a:br>
              <a:rPr lang="en-US" dirty="0"/>
            </a:br>
            <a:r>
              <a:rPr lang="en-US" dirty="0"/>
              <a:t>sit amet commodo</a:t>
            </a:r>
            <a:br>
              <a:rPr lang="en-US" dirty="0"/>
            </a:br>
            <a:r>
              <a:rPr lang="en-US" dirty="0"/>
              <a:t>magna eros quis urna.</a:t>
            </a:r>
          </a:p>
          <a:p>
            <a:endParaRPr lang="en-US" dirty="0"/>
          </a:p>
        </p:txBody>
      </p:sp>
      <p:sp>
        <p:nvSpPr>
          <p:cNvPr id="8" name="Text Placeholder 7">
            <a:extLst>
              <a:ext uri="{FF2B5EF4-FFF2-40B4-BE49-F238E27FC236}">
                <a16:creationId xmlns:a16="http://schemas.microsoft.com/office/drawing/2014/main" id="{89B313DA-1EA5-4F22-AD74-85D6A634267D}"/>
              </a:ext>
            </a:extLst>
          </p:cNvPr>
          <p:cNvSpPr>
            <a:spLocks noGrp="1"/>
          </p:cNvSpPr>
          <p:nvPr>
            <p:ph type="body" sz="quarter" idx="25"/>
          </p:nvPr>
        </p:nvSpPr>
        <p:spPr/>
        <p:txBody>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 Lorem ipsum dolor sit amet, consectetuer adipiscing elit. Maecenas porttitor congue massa. Fusce posuere, magna sed pulvinar ultricies, purus lectus malesuada libero, sit amet commodo magna eros quis urna. Nunc viverra imperdiet enim. Fusce est. Vivamus a tellus.  Pellentesque habitant morbi tristique senectus et netus et malesuada fames ac turpis egestas. Proin pharetra nonummy pede. Mauris et orci.</a:t>
            </a:r>
          </a:p>
          <a:p>
            <a:endParaRPr lang="en-US" dirty="0"/>
          </a:p>
        </p:txBody>
      </p:sp>
      <p:sp>
        <p:nvSpPr>
          <p:cNvPr id="9" name="Text Placeholder 8">
            <a:extLst>
              <a:ext uri="{FF2B5EF4-FFF2-40B4-BE49-F238E27FC236}">
                <a16:creationId xmlns:a16="http://schemas.microsoft.com/office/drawing/2014/main" id="{E6FF25D4-9324-46BC-8A31-2A3CA8B30EC8}"/>
              </a:ext>
            </a:extLst>
          </p:cNvPr>
          <p:cNvSpPr>
            <a:spLocks noGrp="1"/>
          </p:cNvSpPr>
          <p:nvPr>
            <p:ph type="body" sz="quarter" idx="28"/>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sp>
        <p:nvSpPr>
          <p:cNvPr id="2" name="Date Placeholder 1">
            <a:extLst>
              <a:ext uri="{FF2B5EF4-FFF2-40B4-BE49-F238E27FC236}">
                <a16:creationId xmlns:a16="http://schemas.microsoft.com/office/drawing/2014/main" id="{91ADCF45-FFD5-4031-BF53-493C3177C00B}"/>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CACCD4AC-158A-4AC0-A50F-5B258986C994}"/>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8453277D-7640-45AA-AE6C-D1715F362183}"/>
              </a:ext>
            </a:extLst>
          </p:cNvPr>
          <p:cNvSpPr>
            <a:spLocks noGrp="1"/>
          </p:cNvSpPr>
          <p:nvPr>
            <p:ph type="sldNum" sz="quarter" idx="12"/>
          </p:nvPr>
        </p:nvSpPr>
        <p:spPr/>
        <p:txBody>
          <a:bodyPr/>
          <a:lstStyle/>
          <a:p>
            <a:fld id="{D9BB3731-526F-4638-85F8-715D717FFC12}" type="slidenum">
              <a:rPr lang="en-US" smtClean="0"/>
              <a:t>47</a:t>
            </a:fld>
            <a:endParaRPr lang="en-US" dirty="0"/>
          </a:p>
        </p:txBody>
      </p:sp>
    </p:spTree>
    <p:extLst>
      <p:ext uri="{BB962C8B-B14F-4D97-AF65-F5344CB8AC3E}">
        <p14:creationId xmlns:p14="http://schemas.microsoft.com/office/powerpoint/2010/main" val="968078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mpany logo">
            <a:extLst>
              <a:ext uri="{FF2B5EF4-FFF2-40B4-BE49-F238E27FC236}">
                <a16:creationId xmlns:a16="http://schemas.microsoft.com/office/drawing/2014/main" id="{4342AC73-0816-42CC-A705-F050B94ACE3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80" b="480"/>
          <a:stretch>
            <a:fillRect/>
          </a:stretch>
        </p:blipFill>
        <p:spPr/>
      </p:pic>
      <p:sp>
        <p:nvSpPr>
          <p:cNvPr id="7" name="Title 6">
            <a:extLst>
              <a:ext uri="{FF2B5EF4-FFF2-40B4-BE49-F238E27FC236}">
                <a16:creationId xmlns:a16="http://schemas.microsoft.com/office/drawing/2014/main" id="{F184174A-FD67-4972-BAB9-4955DA640951}"/>
              </a:ext>
            </a:extLst>
          </p:cNvPr>
          <p:cNvSpPr>
            <a:spLocks noGrp="1"/>
          </p:cNvSpPr>
          <p:nvPr>
            <p:ph type="title"/>
          </p:nvPr>
        </p:nvSpPr>
        <p:spPr/>
        <p:txBody>
          <a:bodyPr/>
          <a:lstStyle/>
          <a:p>
            <a:r>
              <a:rPr lang="en-US" dirty="0"/>
              <a:t>MOBILE VERSION</a:t>
            </a:r>
          </a:p>
        </p:txBody>
      </p:sp>
      <p:sp>
        <p:nvSpPr>
          <p:cNvPr id="5" name="Text Placeholder 4">
            <a:extLst>
              <a:ext uri="{FF2B5EF4-FFF2-40B4-BE49-F238E27FC236}">
                <a16:creationId xmlns:a16="http://schemas.microsoft.com/office/drawing/2014/main" id="{F3360343-05A0-421B-88A9-4E27C387D48E}"/>
              </a:ext>
            </a:extLst>
          </p:cNvPr>
          <p:cNvSpPr>
            <a:spLocks noGrp="1"/>
          </p:cNvSpPr>
          <p:nvPr>
            <p:ph type="body" idx="1"/>
          </p:nvPr>
        </p:nvSpPr>
        <p:spPr/>
        <p:txBody>
          <a:bodyPr>
            <a:normAutofit/>
          </a:bodyPr>
          <a:lstStyle/>
          <a:p>
            <a:r>
              <a:rPr lang="en-US" dirty="0"/>
              <a:t>Lorem ipsum dolor sit amet, consectetuer adipiscing elit. Maecenas porttitor congue massa</a:t>
            </a:r>
          </a:p>
        </p:txBody>
      </p:sp>
      <p:sp>
        <p:nvSpPr>
          <p:cNvPr id="6" name="Text Placeholder 5">
            <a:extLst>
              <a:ext uri="{FF2B5EF4-FFF2-40B4-BE49-F238E27FC236}">
                <a16:creationId xmlns:a16="http://schemas.microsoft.com/office/drawing/2014/main" id="{844FEE34-740F-4F7C-82ED-7D87E043693A}"/>
              </a:ext>
            </a:extLst>
          </p:cNvPr>
          <p:cNvSpPr>
            <a:spLocks noGrp="1"/>
          </p:cNvSpPr>
          <p:nvPr>
            <p:ph type="body" idx="13"/>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4" name="Picture Placeholder 13" descr="Coins and banknotes">
            <a:extLst>
              <a:ext uri="{FF2B5EF4-FFF2-40B4-BE49-F238E27FC236}">
                <a16:creationId xmlns:a16="http://schemas.microsoft.com/office/drawing/2014/main" id="{C998F6BF-B93B-4E02-958D-555A4955D963}"/>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a:fillRect/>
          </a:stretch>
        </p:blipFill>
        <p:spPr/>
      </p:pic>
      <p:sp>
        <p:nvSpPr>
          <p:cNvPr id="2" name="Date Placeholder 1">
            <a:extLst>
              <a:ext uri="{FF2B5EF4-FFF2-40B4-BE49-F238E27FC236}">
                <a16:creationId xmlns:a16="http://schemas.microsoft.com/office/drawing/2014/main" id="{0E47A24F-55EA-4A76-9DD8-83CBBEF2A8E2}"/>
              </a:ext>
            </a:extLst>
          </p:cNvPr>
          <p:cNvSpPr>
            <a:spLocks noGrp="1"/>
          </p:cNvSpPr>
          <p:nvPr>
            <p:ph type="dt" sz="half" idx="4294967295"/>
          </p:nvPr>
        </p:nvSpPr>
        <p:spPr>
          <a:xfrm>
            <a:off x="838200" y="6095571"/>
            <a:ext cx="2743200" cy="225970"/>
          </a:xfrm>
        </p:spPr>
        <p:txBody>
          <a:bodyPr/>
          <a:lstStyle/>
          <a:p>
            <a:r>
              <a:rPr lang="en-US" dirty="0"/>
              <a:t>MM.DD.20XX</a:t>
            </a:r>
          </a:p>
        </p:txBody>
      </p:sp>
      <p:sp>
        <p:nvSpPr>
          <p:cNvPr id="3" name="Footer Placeholder 2">
            <a:extLst>
              <a:ext uri="{FF2B5EF4-FFF2-40B4-BE49-F238E27FC236}">
                <a16:creationId xmlns:a16="http://schemas.microsoft.com/office/drawing/2014/main" id="{8204093A-E2E1-4185-B610-C519FF774386}"/>
              </a:ext>
            </a:extLst>
          </p:cNvPr>
          <p:cNvSpPr>
            <a:spLocks noGrp="1"/>
          </p:cNvSpPr>
          <p:nvPr>
            <p:ph type="ftr" sz="quarter" idx="4294967295"/>
          </p:nvPr>
        </p:nvSpPr>
        <p:spPr>
          <a:xfrm>
            <a:off x="839788" y="6336289"/>
            <a:ext cx="2741612" cy="225969"/>
          </a:xfrm>
        </p:spPr>
        <p:txBody>
          <a:bodyPr/>
          <a:lstStyle/>
          <a:p>
            <a:r>
              <a:rPr lang="en-US" dirty="0"/>
              <a:t>ADD A FOOTER</a:t>
            </a:r>
          </a:p>
        </p:txBody>
      </p:sp>
      <p:sp>
        <p:nvSpPr>
          <p:cNvPr id="4" name="Slide Number Placeholder 3">
            <a:extLst>
              <a:ext uri="{FF2B5EF4-FFF2-40B4-BE49-F238E27FC236}">
                <a16:creationId xmlns:a16="http://schemas.microsoft.com/office/drawing/2014/main" id="{4B22B422-9764-4BEF-BDE2-B1C4C815CE3D}"/>
              </a:ext>
            </a:extLst>
          </p:cNvPr>
          <p:cNvSpPr>
            <a:spLocks noGrp="1"/>
          </p:cNvSpPr>
          <p:nvPr>
            <p:ph type="sldNum" sz="quarter" idx="12"/>
          </p:nvPr>
        </p:nvSpPr>
        <p:spPr/>
        <p:txBody>
          <a:bodyPr/>
          <a:lstStyle/>
          <a:p>
            <a:fld id="{D9BB3731-526F-4638-85F8-715D717FFC12}" type="slidenum">
              <a:rPr lang="en-US" smtClean="0"/>
              <a:t>48</a:t>
            </a:fld>
            <a:endParaRPr lang="en-US" dirty="0"/>
          </a:p>
        </p:txBody>
      </p:sp>
    </p:spTree>
    <p:extLst>
      <p:ext uri="{BB962C8B-B14F-4D97-AF65-F5344CB8AC3E}">
        <p14:creationId xmlns:p14="http://schemas.microsoft.com/office/powerpoint/2010/main" val="60091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U.S. Power Generation Market</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10577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Global investments in renewable energy are largely focused on solar and wind.</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3927375588"/>
              </p:ext>
            </p:extLst>
          </p:nvPr>
        </p:nvGraphicFramePr>
        <p:xfrm>
          <a:off x="419099" y="1841242"/>
          <a:ext cx="5438776"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p:cNvSpPr txBox="1"/>
          <p:nvPr/>
        </p:nvSpPr>
        <p:spPr>
          <a:xfrm>
            <a:off x="4168800" y="4172323"/>
            <a:ext cx="1310400" cy="307777"/>
          </a:xfrm>
          <a:prstGeom prst="rect">
            <a:avLst/>
          </a:prstGeom>
          <a:noFill/>
        </p:spPr>
        <p:txBody>
          <a:bodyPr wrap="square" rtlCol="0">
            <a:spAutoFit/>
          </a:bodyPr>
          <a:lstStyle/>
          <a:p>
            <a:pPr algn="ctr"/>
            <a:r>
              <a:rPr lang="en-SG" sz="1400" b="1" dirty="0">
                <a:solidFill>
                  <a:schemeClr val="bg1"/>
                </a:solidFill>
              </a:rPr>
              <a:t>Wind energy</a:t>
            </a:r>
          </a:p>
        </p:txBody>
      </p:sp>
      <p:sp>
        <p:nvSpPr>
          <p:cNvPr id="30" name="TextBox 29"/>
          <p:cNvSpPr txBox="1"/>
          <p:nvPr/>
        </p:nvSpPr>
        <p:spPr>
          <a:xfrm>
            <a:off x="4168800" y="3117617"/>
            <a:ext cx="1310400" cy="307777"/>
          </a:xfrm>
          <a:prstGeom prst="rect">
            <a:avLst/>
          </a:prstGeom>
          <a:noFill/>
        </p:spPr>
        <p:txBody>
          <a:bodyPr wrap="square" rtlCol="0">
            <a:spAutoFit/>
          </a:bodyPr>
          <a:lstStyle/>
          <a:p>
            <a:pPr algn="ctr"/>
            <a:r>
              <a:rPr lang="en-SG" sz="1400" b="1" dirty="0">
                <a:solidFill>
                  <a:schemeClr val="bg1"/>
                </a:solidFill>
              </a:rPr>
              <a:t>Solar energy</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UN Environment, Frankfurt School-UNEP Centre, BNEF</a:t>
            </a:r>
          </a:p>
        </p:txBody>
      </p:sp>
      <p:graphicFrame>
        <p:nvGraphicFramePr>
          <p:cNvPr id="39" name="Chart 38"/>
          <p:cNvGraphicFramePr/>
          <p:nvPr>
            <p:extLst>
              <p:ext uri="{D42A27DB-BD31-4B8C-83A1-F6EECF244321}">
                <p14:modId xmlns:p14="http://schemas.microsoft.com/office/powerpoint/2010/main" val="3533959746"/>
              </p:ext>
            </p:extLst>
          </p:nvPr>
        </p:nvGraphicFramePr>
        <p:xfrm>
          <a:off x="6348412" y="1841242"/>
          <a:ext cx="5424488" cy="44035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6926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ext uri="{D42A27DB-BD31-4B8C-83A1-F6EECF244321}">
                <p14:modId xmlns:p14="http://schemas.microsoft.com/office/powerpoint/2010/main" val="2179855502"/>
              </p:ext>
            </p:extLst>
          </p:nvPr>
        </p:nvGraphicFramePr>
        <p:xfrm>
          <a:off x="419100" y="1859165"/>
          <a:ext cx="5424488" cy="44035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980008533"/>
              </p:ext>
            </p:extLst>
          </p:nvPr>
        </p:nvGraphicFramePr>
        <p:xfrm>
          <a:off x="6348412" y="1859165"/>
          <a:ext cx="5424488" cy="4403593"/>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rmAutofit fontScale="90000"/>
          </a:bodyPr>
          <a:lstStyle/>
          <a:p>
            <a:r>
              <a:rPr lang="en-SG" sz="2800" dirty="0"/>
              <a:t>While energy generation from hydropower is increasing worldwide, it has been staying stagnant in US. The biggest opportunity in US actually comes from wind energy generation in US with exponential growth since 2007</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634376461"/>
              </p:ext>
            </p:extLst>
          </p:nvPr>
        </p:nvGraphicFramePr>
        <p:xfrm>
          <a:off x="419100" y="1859165"/>
          <a:ext cx="109347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400" dirty="0"/>
              <a:t>Comparison with other energy sources</a:t>
            </a:r>
            <a:endParaRPr lang="en-SG" sz="28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Hitachi, ACP, EIA, Berkeley Lab</a:t>
            </a:r>
          </a:p>
        </p:txBody>
      </p:sp>
      <p:pic>
        <p:nvPicPr>
          <p:cNvPr id="4" name="Picture 3"/>
          <p:cNvPicPr>
            <a:picLocks noChangeAspect="1"/>
          </p:cNvPicPr>
          <p:nvPr/>
        </p:nvPicPr>
        <p:blipFill>
          <a:blip r:embed="rId4"/>
          <a:stretch>
            <a:fillRect/>
          </a:stretch>
        </p:blipFill>
        <p:spPr>
          <a:xfrm>
            <a:off x="12506325" y="5143483"/>
            <a:ext cx="8058209" cy="4533933"/>
          </a:xfrm>
          <a:prstGeom prst="rect">
            <a:avLst/>
          </a:prstGeom>
        </p:spPr>
      </p:pic>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Globally, U.S. ranked 2</a:t>
            </a:r>
            <a:r>
              <a:rPr lang="en-SG" sz="2800" baseline="30000" dirty="0"/>
              <a:t>nd</a:t>
            </a:r>
            <a:r>
              <a:rPr lang="en-SG" sz="2800" dirty="0"/>
              <a:t> in annual and cumulative total wind power capacity additions in 2021</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241550"/>
            <a:ext cx="3426863" cy="2677656"/>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126068533"/>
              </p:ext>
            </p:extLst>
          </p:nvPr>
        </p:nvGraphicFramePr>
        <p:xfrm>
          <a:off x="646891" y="19257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val="20000"/>
                    </a:ext>
                  </a:extLst>
                </a:gridCol>
                <a:gridCol w="1302529">
                  <a:extLst>
                    <a:ext uri="{9D8B030D-6E8A-4147-A177-3AD203B41FA5}">
                      <a16:colId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tc>
                <a:tc>
                  <a:txBody>
                    <a:bodyPr/>
                    <a:lstStyle/>
                    <a:p>
                      <a:pPr algn="ctr"/>
                      <a:r>
                        <a:rPr lang="en-SG" sz="1600" dirty="0">
                          <a:solidFill>
                            <a:srgbClr val="000000"/>
                          </a:solidFill>
                        </a:rPr>
                        <a:t>14.7</a:t>
                      </a:r>
                    </a:p>
                  </a:txBody>
                  <a:tcPr marL="0" marR="0" marT="0" marB="0"/>
                </a:tc>
                <a:extLst>
                  <a:ext uri="{0D108BD9-81ED-4DB2-BD59-A6C34878D82A}">
                    <a16:rowId xmlns:a16="http://schemas.microsoft.com/office/drawing/2014/main" val="10011"/>
                  </a:ext>
                </a:extLst>
              </a:tr>
              <a:tr h="274745">
                <a:tc>
                  <a:txBody>
                    <a:bodyPr/>
                    <a:lstStyle/>
                    <a:p>
                      <a:pPr algn="ctr"/>
                      <a:r>
                        <a:rPr lang="en-SG" sz="1600" b="1" dirty="0">
                          <a:solidFill>
                            <a:srgbClr val="000000"/>
                          </a:solidFill>
                        </a:rPr>
                        <a:t>Total</a:t>
                      </a:r>
                    </a:p>
                  </a:txBody>
                  <a:tcPr marL="0" marR="0" marT="0" marB="0"/>
                </a:tc>
                <a:tc>
                  <a:txBody>
                    <a:bodyPr/>
                    <a:lstStyle/>
                    <a:p>
                      <a:pPr algn="ctr"/>
                      <a:r>
                        <a:rPr lang="en-SG" sz="1600" b="1" dirty="0">
                          <a:solidFill>
                            <a:srgbClr val="000000"/>
                          </a:solidFill>
                        </a:rPr>
                        <a:t>94.3</a:t>
                      </a:r>
                    </a:p>
                  </a:txBody>
                  <a:tcPr marL="0" marR="0" marT="0" marB="0"/>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387353428"/>
              </p:ext>
            </p:extLst>
          </p:nvPr>
        </p:nvGraphicFramePr>
        <p:xfrm>
          <a:off x="4228290" y="19257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val="20000"/>
                    </a:ext>
                  </a:extLst>
                </a:gridCol>
                <a:gridCol w="1402061">
                  <a:extLst>
                    <a:ext uri="{9D8B030D-6E8A-4147-A177-3AD203B41FA5}">
                      <a16:colId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tc>
                <a:tc>
                  <a:txBody>
                    <a:bodyPr/>
                    <a:lstStyle/>
                    <a:p>
                      <a:pPr algn="ctr"/>
                      <a:r>
                        <a:rPr lang="en-SG" sz="1600" dirty="0">
                          <a:solidFill>
                            <a:srgbClr val="000000"/>
                          </a:solidFill>
                        </a:rPr>
                        <a:t>138.1</a:t>
                      </a:r>
                    </a:p>
                  </a:txBody>
                  <a:tcPr marL="0" marR="0" marT="0" marB="0"/>
                </a:tc>
                <a:extLst>
                  <a:ext uri="{0D108BD9-81ED-4DB2-BD59-A6C34878D82A}">
                    <a16:rowId xmlns:a16="http://schemas.microsoft.com/office/drawing/2014/main" val="10011"/>
                  </a:ext>
                </a:extLst>
              </a:tr>
              <a:tr h="274275">
                <a:tc>
                  <a:txBody>
                    <a:bodyPr/>
                    <a:lstStyle/>
                    <a:p>
                      <a:pPr algn="ctr"/>
                      <a:r>
                        <a:rPr lang="en-SG" sz="1600" b="1" dirty="0">
                          <a:solidFill>
                            <a:srgbClr val="000000"/>
                          </a:solidFill>
                        </a:rPr>
                        <a:t>Total</a:t>
                      </a:r>
                    </a:p>
                  </a:txBody>
                  <a:tcPr marL="0" marR="0" marT="0" marB="0"/>
                </a:tc>
                <a:tc>
                  <a:txBody>
                    <a:bodyPr/>
                    <a:lstStyle/>
                    <a:p>
                      <a:pPr algn="ctr"/>
                      <a:r>
                        <a:rPr lang="en-SG" sz="1600" b="1" dirty="0">
                          <a:solidFill>
                            <a:srgbClr val="000000"/>
                          </a:solidFill>
                        </a:rPr>
                        <a:t>838.9</a:t>
                      </a:r>
                    </a:p>
                  </a:txBody>
                  <a:tcPr marL="0" marR="0" marT="0" marB="0"/>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2.xml><?xml version="1.0" encoding="utf-8"?>
<ds:datastoreItem xmlns:ds="http://schemas.openxmlformats.org/officeDocument/2006/customXml" ds:itemID="{74EEFE3F-2FB4-416D-9B9D-A1CF27862478}">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purl.org/dc/terms/"/>
    <ds:schemaRef ds:uri="16c05727-aa75-4e4a-9b5f-8a80a1165891"/>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3768</Words>
  <Application>Microsoft Macintosh PowerPoint</Application>
  <PresentationFormat>Widescreen</PresentationFormat>
  <Paragraphs>550</Paragraphs>
  <Slides>48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-apple-system</vt:lpstr>
      <vt:lpstr>Söhne</vt: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vt:lpstr>
      <vt:lpstr>Global investments in renewable energy are largely focused on solar and wind.</vt:lpstr>
      <vt:lpstr>While energy generation from hydropower is increasing worldwide, it has been staying stagnant in US. The biggest opportunity in US actually comes from wind energy generation in US with exponential growth since 2007</vt:lpstr>
      <vt:lpstr>Comparison with other energy sources</vt:lpstr>
      <vt:lpstr>Globally, U.S. ranked 2nd in annual and cumulative total wind power capacity additions in 2021</vt:lpstr>
      <vt:lpstr>U.S. ranks lower than many other countries in terms of wind energy as a share of total generation</vt:lpstr>
      <vt:lpstr>Growth Outlook for Wind in U.S.</vt:lpstr>
      <vt:lpstr>Growth Drivers of Wind Energy</vt:lpstr>
      <vt:lpstr>Nearly 75% of the new wind capacity installed in 2021 is located in ERCOT, MISO and SPP</vt:lpstr>
      <vt:lpstr>Where are the wind market players located in the US?</vt:lpstr>
      <vt:lpstr>Key Evaluation Metrics*</vt:lpstr>
      <vt:lpstr>States with the highest wind speed correspondingly have the highest uptime*</vt:lpstr>
      <vt:lpstr>We grouped the energy plant metrics into K clusters based on sklearn’s evaluation metrics* for unknown labels</vt:lpstr>
      <vt:lpstr>The results show the Companies are clearly segregated on uptime performance</vt:lpstr>
      <vt:lpstr>The better companies are using taller and bigger turbines</vt:lpstr>
      <vt:lpstr>The clustering can also be a proxy for an amalgamation of features</vt:lpstr>
      <vt:lpstr>Because the cluster is unable to identify companies who perform well historically for uptime and efficiency, we should manually identify them</vt:lpstr>
      <vt:lpstr>Nearly 75% of the new wind capacity installed in 2021 is located in ERCOT, MISO and SPP</vt:lpstr>
      <vt:lpstr>Wind power represented the 2nd-largest source of U.S. electric-capacity additions in 2021 at 32%, behind solar’s 45%</vt:lpstr>
      <vt:lpstr>Wind penetration by energy market sub-regions</vt:lpstr>
      <vt:lpstr>Identifying Market Opportunities</vt:lpstr>
      <vt:lpstr>SOLUTION</vt:lpstr>
      <vt:lpstr>Partner Company</vt:lpstr>
      <vt:lpstr>Investment Plan</vt:lpstr>
      <vt:lpstr>PRODUCT PART 2</vt:lpstr>
      <vt:lpstr>DIVIDER</vt:lpstr>
      <vt:lpstr>BUSINESS MODEL</vt:lpstr>
      <vt:lpstr>MARKET OPPORTUNITY</vt:lpstr>
      <vt:lpstr>MARKET OPPORTUNITY PART 2</vt:lpstr>
      <vt:lpstr>COMPETITION</vt:lpstr>
      <vt:lpstr>COMPETITION PART 2</vt:lpstr>
      <vt:lpstr>GROWTH STRATEGY</vt:lpstr>
      <vt:lpstr>TRACTION</vt:lpstr>
      <vt:lpstr>TIMELINE</vt:lpstr>
      <vt:lpstr>FINANCIALS</vt:lpstr>
      <vt:lpstr>OUR TEAM</vt:lpstr>
      <vt:lpstr>OUR TEAM SLIDE</vt:lpstr>
      <vt:lpstr>FUNDING</vt:lpstr>
      <vt:lpstr>SUMMARY</vt:lpstr>
      <vt:lpstr>THANK YOU!</vt:lpstr>
      <vt:lpstr>APPENDIX</vt:lpstr>
      <vt:lpstr>TESTIMONIALS</vt:lpstr>
      <vt:lpstr>CASE STUDY</vt:lpstr>
      <vt:lpstr>MOBILE VERSION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2023-03-22T06:40:26Z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